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68" r:id="rId2"/>
    <p:sldId id="267" r:id="rId3"/>
    <p:sldId id="304" r:id="rId4"/>
    <p:sldId id="303" r:id="rId5"/>
    <p:sldId id="273" r:id="rId6"/>
    <p:sldId id="313" r:id="rId7"/>
    <p:sldId id="271" r:id="rId8"/>
    <p:sldId id="270" r:id="rId9"/>
    <p:sldId id="269" r:id="rId10"/>
    <p:sldId id="277" r:id="rId11"/>
    <p:sldId id="278" r:id="rId12"/>
    <p:sldId id="305" r:id="rId13"/>
    <p:sldId id="279" r:id="rId14"/>
    <p:sldId id="280" r:id="rId15"/>
    <p:sldId id="306" r:id="rId16"/>
    <p:sldId id="288" r:id="rId17"/>
    <p:sldId id="282" r:id="rId18"/>
    <p:sldId id="297" r:id="rId19"/>
    <p:sldId id="291" r:id="rId20"/>
    <p:sldId id="286" r:id="rId21"/>
    <p:sldId id="281" r:id="rId22"/>
    <p:sldId id="307" r:id="rId23"/>
    <p:sldId id="309" r:id="rId24"/>
    <p:sldId id="289" r:id="rId25"/>
    <p:sldId id="310" r:id="rId26"/>
    <p:sldId id="283" r:id="rId27"/>
    <p:sldId id="308" r:id="rId28"/>
    <p:sldId id="287" r:id="rId29"/>
    <p:sldId id="290" r:id="rId30"/>
    <p:sldId id="292" r:id="rId31"/>
    <p:sldId id="293" r:id="rId32"/>
    <p:sldId id="294" r:id="rId33"/>
    <p:sldId id="296" r:id="rId34"/>
    <p:sldId id="311" r:id="rId35"/>
    <p:sldId id="298" r:id="rId36"/>
    <p:sldId id="312" r:id="rId37"/>
    <p:sldId id="299" r:id="rId3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резентация" id="{1F7878FD-B11A-46B0-AD82-DE63B78F1883}">
          <p14:sldIdLst>
            <p14:sldId id="268"/>
            <p14:sldId id="267"/>
            <p14:sldId id="304"/>
            <p14:sldId id="303"/>
            <p14:sldId id="273"/>
            <p14:sldId id="313"/>
            <p14:sldId id="271"/>
            <p14:sldId id="270"/>
            <p14:sldId id="269"/>
            <p14:sldId id="277"/>
            <p14:sldId id="278"/>
            <p14:sldId id="305"/>
            <p14:sldId id="279"/>
            <p14:sldId id="280"/>
            <p14:sldId id="306"/>
            <p14:sldId id="288"/>
            <p14:sldId id="282"/>
            <p14:sldId id="297"/>
            <p14:sldId id="291"/>
            <p14:sldId id="286"/>
            <p14:sldId id="281"/>
            <p14:sldId id="307"/>
            <p14:sldId id="309"/>
            <p14:sldId id="289"/>
            <p14:sldId id="310"/>
            <p14:sldId id="283"/>
            <p14:sldId id="308"/>
            <p14:sldId id="287"/>
            <p14:sldId id="290"/>
            <p14:sldId id="292"/>
            <p14:sldId id="293"/>
            <p14:sldId id="294"/>
            <p14:sldId id="296"/>
            <p14:sldId id="311"/>
            <p14:sldId id="298"/>
            <p14:sldId id="312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B59"/>
    <a:srgbClr val="FF3300"/>
    <a:srgbClr val="FF6565"/>
    <a:srgbClr val="FF7757"/>
    <a:srgbClr val="FFAB97"/>
    <a:srgbClr val="355EA9"/>
    <a:srgbClr val="B6B6B6"/>
    <a:srgbClr val="7698D4"/>
    <a:srgbClr val="6070B4"/>
    <a:srgbClr val="705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7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10040-E42F-4F9C-B482-9CE58CA00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4DB09B-658B-48D1-B00F-9CFB381B9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6A3D3B-775B-40D2-B06C-E261B1B7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B963-0DAE-4686-8C56-04203F849E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AFA663-3907-4CEE-820B-91D5BC246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62A4CE-3EAC-4534-88B0-17630C7F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525-9755-4D3E-8028-518A35A9F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59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834E8-AE40-4F96-8A1D-B2788752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328CE1-53C5-4EA7-9942-4F6A7C47B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8650AF-455F-4869-91D4-A4736619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B963-0DAE-4686-8C56-04203F849E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24F31-8ABB-4D5A-9766-A4412CAD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9D5F72-6E79-42F5-8A2D-78D74F09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525-9755-4D3E-8028-518A35A9F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7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97F97C-F840-4FBE-B567-BC984842B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D28E21-569E-4369-9D18-235875CA9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D9343-BC19-45DD-8AE3-3BA3866D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B963-0DAE-4686-8C56-04203F849E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9B8B6-7905-40F8-BEBE-5066E24C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E15BE0-D42C-426E-B75E-49878A3F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525-9755-4D3E-8028-518A35A9F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B80C7-6394-406A-991D-E86004FB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71187-A495-448A-836D-328A65DF3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2A1C7F-C5A9-40E0-9CA3-26746866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B963-0DAE-4686-8C56-04203F849E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2CF40F-3B7C-4EDC-A3E5-112A3C8F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1F4630-B91A-4E6B-A5AA-8044958A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525-9755-4D3E-8028-518A35A9F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7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0ACED-3035-47F7-A434-BB6BBDC4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45981F-B9D5-4067-9203-1842FA131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F5CE5-69EE-4BAB-9F9D-469BFEEB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B963-0DAE-4686-8C56-04203F849E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FF3A0D-8E31-4ADF-9259-8B245B58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CCF589-C951-44DB-98F1-DC8FA4B3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525-9755-4D3E-8028-518A35A9F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91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33D5C-1F2C-45BE-9B18-11348271E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6444DD-B258-4D41-8F6D-1F49EF353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CF4C49-27D4-466A-A7EB-CA248FF62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917297-6504-42B4-AF10-57E0980A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B963-0DAE-4686-8C56-04203F849E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6BF7B-C7AA-4973-A3CC-DAE085E0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266C8B-7E81-46D7-A214-BA022288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525-9755-4D3E-8028-518A35A9F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2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352D9-28DE-4A12-B4A5-C2B34600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BD4558-A22E-438C-A148-E3BF2A053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1B1B50-6917-4A66-90F0-28785F905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1ADD3E-63E1-4F88-8705-CAB291EBB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C229DD-40F0-4831-A412-DEA462B6F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9D2C0F-9A85-477F-B6B0-8328AAE5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B963-0DAE-4686-8C56-04203F849E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954370-670B-4C94-A3C1-9B34A076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849D00-500E-4853-883A-DD47303B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525-9755-4D3E-8028-518A35A9F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3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C1E2-A1EB-40AC-8AB9-36DB77168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0C3B3F-CD00-4833-8CC0-BA583D47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B963-0DAE-4686-8C56-04203F849E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9C5861-2726-499A-8A60-4F4C88A3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C1549A-7B64-4AD8-9C5D-7FF792DD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525-9755-4D3E-8028-518A35A9F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20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4C49D7-5E6D-4208-B783-C7FF18DE0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B963-0DAE-4686-8C56-04203F849E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901DEF-32C3-49A0-BA6C-3B09E5D9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E4860C-D301-4B2F-BCBB-94FD395B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525-9755-4D3E-8028-518A35A9F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31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53F8C-9A39-481E-9A80-2AC99370D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E82577-51FC-4235-A3D3-8E3B2DD69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731B99-5212-4897-86C7-6A2146747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0C705-46EB-4EF2-95E8-5FDEE6389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B963-0DAE-4686-8C56-04203F849E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C6B88-E9ED-4494-B2BB-A9F87D61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0CA7E5-C264-470F-A1F7-E28EBBE8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525-9755-4D3E-8028-518A35A9F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69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8D9F5-FE37-411B-9D37-B6DFC4E0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E6D42E-BF17-4A77-8262-19A7E0AD8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E8C023-B14B-4870-90A8-3877EC35F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B9530F-81FB-45E9-A405-8E1C2C70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B963-0DAE-4686-8C56-04203F849E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3EBC6C-0347-4193-A930-3A6D3117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37423D-65BD-4813-ABF5-62D1ECAD3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525-9755-4D3E-8028-518A35A9F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9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167F3-25B3-400B-A3C9-FED2AE4A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288492-4F52-44FF-8A39-8B75CEEB6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D0A952-EF52-4E51-8235-A3E495A06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6B963-0DAE-4686-8C56-04203F849E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A3465A-7D91-43DA-ABB0-7DBAE1484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FA481-66CA-4D11-8B5C-44D679E2A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21525-9755-4D3E-8028-518A35A9F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1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40FC9A-8B18-4192-A218-846D86F83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80844"/>
            <a:ext cx="9906000" cy="5977156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880844"/>
            <a:ext cx="9906000" cy="5977156"/>
          </a:xfrm>
          <a:prstGeom prst="rect">
            <a:avLst/>
          </a:prstGeom>
          <a:solidFill>
            <a:schemeClr val="bg1">
              <a:alpha val="48000"/>
            </a:schemeClr>
          </a:solidFill>
          <a:effectLst>
            <a:softEdge rad="12700"/>
          </a:effectLst>
        </p:spPr>
        <p:txBody>
          <a:bodyPr wrap="square" lIns="91440" tIns="45720" rIns="91440" bIns="45720" anchor="ctr" anchorCtr="0">
            <a:noAutofit/>
          </a:bodyPr>
          <a:lstStyle/>
          <a:p>
            <a:pPr marL="0" lvl="1" algn="ctr"/>
            <a:r>
              <a:rPr lang="ru-RU" sz="32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Государственная информационная </a:t>
            </a:r>
          </a:p>
          <a:p>
            <a:pPr marL="0" lvl="1" algn="ctr"/>
            <a:r>
              <a:rPr lang="ru-RU" sz="32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система здравоохранения</a:t>
            </a:r>
          </a:p>
          <a:p>
            <a:pPr marL="0" lvl="1" algn="ctr"/>
            <a:r>
              <a:rPr lang="ru-RU" sz="32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на базе программного комплекса "КВАЗАР"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6EEA8-08D7-4400-8CB2-CB1CEABF8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7" y="148734"/>
            <a:ext cx="2482091" cy="60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64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-27709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Подсистемы ПК "Квазар"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C1EAC-B349-4863-86E2-D038CD5B2D3B}"/>
              </a:ext>
            </a:extLst>
          </p:cNvPr>
          <p:cNvSpPr txBox="1"/>
          <p:nvPr/>
        </p:nvSpPr>
        <p:spPr>
          <a:xfrm flipH="1">
            <a:off x="534465" y="1169248"/>
            <a:ext cx="9089825" cy="4800035"/>
          </a:xfrm>
          <a:prstGeom prst="rect">
            <a:avLst/>
          </a:prstGeom>
          <a:noFill/>
        </p:spPr>
        <p:txBody>
          <a:bodyPr wrap="square" lIns="0" tIns="0" rIns="0" bIns="0" numCol="2" spcCol="288000" rtlCol="0">
            <a:noAutofit/>
          </a:bodyPr>
          <a:lstStyle/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/>
              <a:t>Электронная регистратура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/>
              <a:t>Картохранилище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/>
              <a:t>Электронная медицинская карта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/>
              <a:t>Льготное лекарственное обеспечение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/>
              <a:t>Листок нетрудоспособности, в том числе в электронном виде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/>
              <a:t>Ведение участков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/>
              <a:t>Вакцинопрофилактика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/>
              <a:t>Диспансеризация населения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/>
              <a:t>Стоматология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/>
              <a:t>Регистры пациентов по нозологиям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/>
              <a:t>Флюоромониторинг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/>
              <a:t>Телемедицина</a:t>
            </a:r>
            <a:r>
              <a:rPr lang="en-US" dirty="0"/>
              <a:t> (</a:t>
            </a:r>
            <a:r>
              <a:rPr lang="ru-RU" dirty="0"/>
              <a:t>врач-врач, врач-пациент)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/>
              <a:t>Удалённое мониторирование пациентов (тонометрия и т.д.)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/>
              <a:t>Стационар (в том числе дневной)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/>
              <a:t>Учёт оказанной помощи в рамках ОМС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/>
              <a:t>Скорая медицинская помощь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/>
              <a:t>Интегрированная лабораторная информационная система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/>
              <a:t>Интегрированная система работы с медицинскими изображениями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/>
              <a:t>Маммография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/>
              <a:t>Родовспоможение</a:t>
            </a:r>
            <a:endParaRPr lang="en-US" dirty="0"/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/>
              <a:t>Комплексный учёт лекарственных средств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B686A-48EA-4447-9C41-8BEACDEFC369}"/>
              </a:ext>
            </a:extLst>
          </p:cNvPr>
          <p:cNvSpPr txBox="1"/>
          <p:nvPr/>
        </p:nvSpPr>
        <p:spPr>
          <a:xfrm>
            <a:off x="5253644" y="5969283"/>
            <a:ext cx="4155439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 другие компоненты ПК "Квазар"</a:t>
            </a:r>
          </a:p>
        </p:txBody>
      </p:sp>
    </p:spTree>
    <p:extLst>
      <p:ext uri="{BB962C8B-B14F-4D97-AF65-F5344CB8AC3E}">
        <p14:creationId xmlns:p14="http://schemas.microsoft.com/office/powerpoint/2010/main" val="1340903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-27708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Поддержка управленческих решений (</a:t>
            </a:r>
            <a:r>
              <a:rPr lang="ru-RU" sz="2800" b="1" dirty="0" err="1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дашборды</a:t>
            </a: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B9F9D5-E1A6-474B-969A-4DF3BA8C775F}"/>
              </a:ext>
            </a:extLst>
          </p:cNvPr>
          <p:cNvSpPr txBox="1"/>
          <p:nvPr/>
        </p:nvSpPr>
        <p:spPr>
          <a:xfrm>
            <a:off x="609601" y="1224000"/>
            <a:ext cx="1627200" cy="60840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A3BF05-B90A-4F1D-B878-5FA1B8169E3B}"/>
              </a:ext>
            </a:extLst>
          </p:cNvPr>
          <p:cNvSpPr txBox="1"/>
          <p:nvPr/>
        </p:nvSpPr>
        <p:spPr>
          <a:xfrm>
            <a:off x="2501899" y="1224000"/>
            <a:ext cx="6794499" cy="308097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spcBef>
                <a:spcPts val="800"/>
              </a:spcBef>
              <a:buFont typeface="Wingdings" panose="05000000000000000000" pitchFamily="2" charset="2"/>
              <a:buChar char="§"/>
              <a:defRPr>
                <a:solidFill>
                  <a:srgbClr val="3E1B59"/>
                </a:solidFill>
              </a:defRPr>
            </a:lvl1pPr>
          </a:lstStyle>
          <a:p>
            <a:r>
              <a:rPr lang="ru-RU" sz="2000" dirty="0"/>
              <a:t>Сбор сведений для анализа работы МО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AC2E16-153F-4C2A-AAA6-47825FC2CBCC}"/>
              </a:ext>
            </a:extLst>
          </p:cNvPr>
          <p:cNvSpPr txBox="1"/>
          <p:nvPr/>
        </p:nvSpPr>
        <p:spPr>
          <a:xfrm>
            <a:off x="608400" y="240682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AF4305-A22B-4107-B35A-211305205FE1}"/>
              </a:ext>
            </a:extLst>
          </p:cNvPr>
          <p:cNvSpPr txBox="1"/>
          <p:nvPr/>
        </p:nvSpPr>
        <p:spPr>
          <a:xfrm>
            <a:off x="2501899" y="2424886"/>
            <a:ext cx="7011217" cy="3874301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spcBef>
                <a:spcPts val="800"/>
              </a:spcBef>
              <a:buFont typeface="Wingdings" panose="05000000000000000000" pitchFamily="2" charset="2"/>
              <a:buChar char="§"/>
              <a:defRPr sz="2000">
                <a:solidFill>
                  <a:srgbClr val="3E1B59"/>
                </a:solidFill>
              </a:defRPr>
            </a:lvl1pPr>
          </a:lstStyle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ru-RU" sz="1800" dirty="0"/>
              <a:t>Анализ динамики и прогноза посещений </a:t>
            </a:r>
            <a:r>
              <a:rPr lang="ru-RU" sz="1800" dirty="0" err="1"/>
              <a:t>СТП</a:t>
            </a:r>
            <a:r>
              <a:rPr lang="ru-RU" sz="1800" dirty="0"/>
              <a:t> МО</a:t>
            </a:r>
          </a:p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ru-RU" sz="1800" dirty="0"/>
              <a:t>Анализ общих показателей посещаемости </a:t>
            </a:r>
            <a:r>
              <a:rPr lang="ru-RU" sz="1800" dirty="0" err="1"/>
              <a:t>СТП</a:t>
            </a:r>
            <a:r>
              <a:rPr lang="ru-RU" sz="1800" dirty="0"/>
              <a:t> МО</a:t>
            </a:r>
          </a:p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ru-RU" sz="1800" dirty="0"/>
              <a:t>Анализ работы лабораторий и диагностических кабинетов</a:t>
            </a:r>
          </a:p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ru-RU" sz="1800" dirty="0"/>
              <a:t>Анализ показателей эффективности работы врачей</a:t>
            </a:r>
          </a:p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ru-RU" sz="1800" dirty="0"/>
              <a:t>Анализ работы стационаров и дневных стационаров</a:t>
            </a:r>
          </a:p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ru-RU" sz="1800" dirty="0"/>
              <a:t>Анализ заболеваемости по листкам нетрудоспособности (</a:t>
            </a:r>
            <a:r>
              <a:rPr lang="ru-RU" sz="1800" dirty="0" err="1"/>
              <a:t>ЛК</a:t>
            </a:r>
            <a:r>
              <a:rPr lang="ru-RU" sz="1800" dirty="0"/>
              <a:t>)</a:t>
            </a:r>
          </a:p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ru-RU" sz="1800" dirty="0"/>
              <a:t>Анализ исполнения </a:t>
            </a:r>
            <a:r>
              <a:rPr lang="ru-RU" sz="1800" dirty="0" err="1"/>
              <a:t>ТПГГ</a:t>
            </a:r>
            <a:r>
              <a:rPr lang="ru-RU" sz="1800" dirty="0"/>
              <a:t> ОМС (объём и качество)</a:t>
            </a:r>
          </a:p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ru-RU" sz="1800" dirty="0"/>
              <a:t>Экономические показатели МО (плановые и платные услуги, </a:t>
            </a:r>
            <a:r>
              <a:rPr lang="en-US" sz="1800" dirty="0" err="1"/>
              <a:t>KPI</a:t>
            </a:r>
            <a:r>
              <a:rPr lang="ru-RU" sz="1800" dirty="0"/>
              <a:t>)</a:t>
            </a:r>
          </a:p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ru-RU" sz="1800" dirty="0"/>
              <a:t>Передача </a:t>
            </a:r>
            <a:r>
              <a:rPr lang="ru-RU" sz="1800" dirty="0" err="1"/>
              <a:t>СЭМД</a:t>
            </a:r>
            <a:r>
              <a:rPr lang="ru-RU" sz="1800" dirty="0"/>
              <a:t> из МО в </a:t>
            </a:r>
            <a:r>
              <a:rPr lang="ru-RU" sz="1800" dirty="0" err="1"/>
              <a:t>РИР</a:t>
            </a:r>
            <a:r>
              <a:rPr lang="ru-RU" sz="1800" dirty="0"/>
              <a:t> с передачей/регистрацией в ЕГИСЗ</a:t>
            </a:r>
          </a:p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ru-RU" sz="1800" dirty="0"/>
              <a:t>Анализ записей к врачу и сопоставление с количеством приёмов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1E7E7314-775C-4012-85AF-4BF52F914B13}"/>
              </a:ext>
            </a:extLst>
          </p:cNvPr>
          <p:cNvCxnSpPr/>
          <p:nvPr/>
        </p:nvCxnSpPr>
        <p:spPr>
          <a:xfrm>
            <a:off x="609601" y="212621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39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-27708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Электронная регистратура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B9F9D5-E1A6-474B-969A-4DF3BA8C775F}"/>
              </a:ext>
            </a:extLst>
          </p:cNvPr>
          <p:cNvSpPr txBox="1"/>
          <p:nvPr/>
        </p:nvSpPr>
        <p:spPr>
          <a:xfrm>
            <a:off x="609601" y="1224000"/>
            <a:ext cx="1627200" cy="60840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A3BF05-B90A-4F1D-B878-5FA1B8169E3B}"/>
              </a:ext>
            </a:extLst>
          </p:cNvPr>
          <p:cNvSpPr txBox="1"/>
          <p:nvPr/>
        </p:nvSpPr>
        <p:spPr>
          <a:xfrm>
            <a:off x="2501899" y="1224000"/>
            <a:ext cx="6794499" cy="308097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spcBef>
                <a:spcPts val="800"/>
              </a:spcBef>
              <a:buFont typeface="Wingdings" panose="05000000000000000000" pitchFamily="2" charset="2"/>
              <a:buChar char="§"/>
              <a:defRPr>
                <a:solidFill>
                  <a:srgbClr val="3E1B59"/>
                </a:solidFill>
              </a:defRPr>
            </a:lvl1pPr>
          </a:lstStyle>
          <a:p>
            <a:r>
              <a:rPr lang="ru-RU" sz="2000" dirty="0"/>
              <a:t>Управление потоками пациентов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AC2E16-153F-4C2A-AAA6-47825FC2CBCC}"/>
              </a:ext>
            </a:extLst>
          </p:cNvPr>
          <p:cNvSpPr txBox="1"/>
          <p:nvPr/>
        </p:nvSpPr>
        <p:spPr>
          <a:xfrm>
            <a:off x="608400" y="240682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AF4305-A22B-4107-B35A-211305205FE1}"/>
              </a:ext>
            </a:extLst>
          </p:cNvPr>
          <p:cNvSpPr txBox="1"/>
          <p:nvPr/>
        </p:nvSpPr>
        <p:spPr>
          <a:xfrm>
            <a:off x="2501899" y="2424886"/>
            <a:ext cx="6928427" cy="3874301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spcBef>
                <a:spcPts val="800"/>
              </a:spcBef>
              <a:buFont typeface="Wingdings" panose="05000000000000000000" pitchFamily="2" charset="2"/>
              <a:buChar char="§"/>
              <a:defRPr sz="2000">
                <a:solidFill>
                  <a:srgbClr val="3E1B59"/>
                </a:solidFill>
              </a:defRPr>
            </a:lvl1pPr>
          </a:lstStyle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ru-RU" dirty="0"/>
              <a:t>Ведение расписания врачей</a:t>
            </a:r>
          </a:p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ru-RU" dirty="0"/>
              <a:t>Запись на приём к врачу+ листы ожиданий</a:t>
            </a:r>
          </a:p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ru-RU" dirty="0"/>
              <a:t>Запись на диспансеризацию, профосмотры, исследования</a:t>
            </a:r>
          </a:p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ru-RU" dirty="0"/>
              <a:t>Повторная запись к врачу, в том числе самим врачом</a:t>
            </a:r>
          </a:p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ru-RU" dirty="0" err="1"/>
              <a:t>Межклиническая</a:t>
            </a:r>
            <a:r>
              <a:rPr lang="ru-RU" dirty="0"/>
              <a:t> запись</a:t>
            </a:r>
          </a:p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ru-RU" dirty="0"/>
              <a:t>Контакт-центр (интеграция с </a:t>
            </a:r>
            <a:r>
              <a:rPr lang="en-US" dirty="0"/>
              <a:t>IP-</a:t>
            </a:r>
            <a:r>
              <a:rPr lang="ru-RU" dirty="0"/>
              <a:t>телефонией)</a:t>
            </a:r>
          </a:p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ru-RU" dirty="0"/>
              <a:t>Личный кабинет пациента в интернете</a:t>
            </a:r>
          </a:p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ru-RU" dirty="0"/>
              <a:t>Вызовы врача на дом (в т.ч. С ЕПГУ)</a:t>
            </a:r>
          </a:p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ru-RU" dirty="0"/>
              <a:t>Терминалы самозаписи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1E7E7314-775C-4012-85AF-4BF52F914B13}"/>
              </a:ext>
            </a:extLst>
          </p:cNvPr>
          <p:cNvCxnSpPr/>
          <p:nvPr/>
        </p:nvCxnSpPr>
        <p:spPr>
          <a:xfrm>
            <a:off x="609601" y="212621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104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1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Картохранилище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B9F9D5-E1A6-474B-969A-4DF3BA8C775F}"/>
              </a:ext>
            </a:extLst>
          </p:cNvPr>
          <p:cNvSpPr txBox="1"/>
          <p:nvPr/>
        </p:nvSpPr>
        <p:spPr>
          <a:xfrm>
            <a:off x="609601" y="12240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A3BF05-B90A-4F1D-B878-5FA1B8169E3B}"/>
              </a:ext>
            </a:extLst>
          </p:cNvPr>
          <p:cNvSpPr txBox="1"/>
          <p:nvPr/>
        </p:nvSpPr>
        <p:spPr>
          <a:xfrm>
            <a:off x="2501900" y="1224000"/>
            <a:ext cx="5308600" cy="308097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spcBef>
                <a:spcPts val="800"/>
              </a:spcBef>
              <a:buFont typeface="Wingdings" panose="05000000000000000000" pitchFamily="2" charset="2"/>
              <a:buChar char="§"/>
              <a:defRPr>
                <a:solidFill>
                  <a:srgbClr val="3E1B59"/>
                </a:solidFill>
              </a:defRPr>
            </a:lvl1pPr>
          </a:lstStyle>
          <a:p>
            <a:r>
              <a:rPr lang="ru-RU" sz="2000" dirty="0"/>
              <a:t>Автоматизированный учёт медицинских карт в бумажном виде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AC2E16-153F-4C2A-AAA6-47825FC2CBCC}"/>
              </a:ext>
            </a:extLst>
          </p:cNvPr>
          <p:cNvSpPr txBox="1"/>
          <p:nvPr/>
        </p:nvSpPr>
        <p:spPr>
          <a:xfrm>
            <a:off x="608400" y="24084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AF4305-A22B-4107-B35A-211305205FE1}"/>
              </a:ext>
            </a:extLst>
          </p:cNvPr>
          <p:cNvSpPr txBox="1"/>
          <p:nvPr/>
        </p:nvSpPr>
        <p:spPr>
          <a:xfrm>
            <a:off x="2501900" y="2448000"/>
            <a:ext cx="6002020" cy="3692354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spcBef>
                <a:spcPts val="800"/>
              </a:spcBef>
              <a:buFont typeface="Wingdings" panose="05000000000000000000" pitchFamily="2" charset="2"/>
              <a:buChar char="§"/>
              <a:defRPr sz="2000">
                <a:solidFill>
                  <a:srgbClr val="3E1B59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ru-RU" dirty="0"/>
              <a:t>Штрихкодирование на всех этапах</a:t>
            </a:r>
          </a:p>
          <a:p>
            <a:pPr>
              <a:spcBef>
                <a:spcPts val="1200"/>
              </a:spcBef>
            </a:pPr>
            <a:r>
              <a:rPr lang="ru-RU" dirty="0"/>
              <a:t>Ведение хранилищ карт</a:t>
            </a:r>
          </a:p>
          <a:p>
            <a:pPr>
              <a:spcBef>
                <a:spcPts val="1200"/>
              </a:spcBef>
            </a:pPr>
            <a:r>
              <a:rPr lang="ru-RU" dirty="0"/>
              <a:t>Ведение шкафов в хранилищах</a:t>
            </a:r>
          </a:p>
          <a:p>
            <a:pPr>
              <a:spcBef>
                <a:spcPts val="1200"/>
              </a:spcBef>
            </a:pPr>
            <a:r>
              <a:rPr lang="ru-RU" dirty="0"/>
              <a:t>Ведение полок шкафов, в том числе с печатью штрихкода полок </a:t>
            </a:r>
          </a:p>
          <a:p>
            <a:pPr>
              <a:spcBef>
                <a:spcPts val="1200"/>
              </a:spcBef>
            </a:pPr>
            <a:r>
              <a:rPr lang="ru-RU" dirty="0"/>
              <a:t>Ведение карт в бумажном виде: создание, ведение, перемещение в архив</a:t>
            </a:r>
          </a:p>
          <a:p>
            <a:pPr>
              <a:spcBef>
                <a:spcPts val="1200"/>
              </a:spcBef>
            </a:pPr>
            <a:r>
              <a:rPr lang="ru-RU" dirty="0"/>
              <a:t>Ведение журнала перемещений медицинских карт в бумажном виде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1E7E7314-775C-4012-85AF-4BF52F914B13}"/>
              </a:ext>
            </a:extLst>
          </p:cNvPr>
          <p:cNvCxnSpPr/>
          <p:nvPr/>
        </p:nvCxnSpPr>
        <p:spPr>
          <a:xfrm>
            <a:off x="609601" y="212760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414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0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Скорая медицинская помощь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B9F9D5-E1A6-474B-969A-4DF3BA8C775F}"/>
              </a:ext>
            </a:extLst>
          </p:cNvPr>
          <p:cNvSpPr txBox="1"/>
          <p:nvPr/>
        </p:nvSpPr>
        <p:spPr>
          <a:xfrm>
            <a:off x="609601" y="12240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A3BF05-B90A-4F1D-B878-5FA1B8169E3B}"/>
              </a:ext>
            </a:extLst>
          </p:cNvPr>
          <p:cNvSpPr txBox="1"/>
          <p:nvPr/>
        </p:nvSpPr>
        <p:spPr>
          <a:xfrm>
            <a:off x="2501900" y="1293093"/>
            <a:ext cx="6244936" cy="444268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3E1B59"/>
                </a:solidFill>
              </a:defRPr>
            </a:lvl1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Управление скорой, в том числе скорой специализированной, медицинской помощью (СМП)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AC2E16-153F-4C2A-AAA6-47825FC2CBCC}"/>
              </a:ext>
            </a:extLst>
          </p:cNvPr>
          <p:cNvSpPr txBox="1"/>
          <p:nvPr/>
        </p:nvSpPr>
        <p:spPr>
          <a:xfrm>
            <a:off x="608400" y="24084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AF4305-A22B-4107-B35A-211305205FE1}"/>
              </a:ext>
            </a:extLst>
          </p:cNvPr>
          <p:cNvSpPr txBox="1"/>
          <p:nvPr/>
        </p:nvSpPr>
        <p:spPr>
          <a:xfrm>
            <a:off x="2501900" y="2484000"/>
            <a:ext cx="6795700" cy="3982078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3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>
                <a:solidFill>
                  <a:srgbClr val="3E1B59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Ведение станций и подстанций для СМП</a:t>
            </a:r>
          </a:p>
          <a:p>
            <a:pPr>
              <a:lnSpc>
                <a:spcPct val="100000"/>
              </a:lnSpc>
            </a:pPr>
            <a:r>
              <a:rPr lang="ru-RU" dirty="0"/>
              <a:t>Ведение персонала по станциям и подстанциям СМП</a:t>
            </a:r>
          </a:p>
          <a:p>
            <a:pPr>
              <a:lnSpc>
                <a:spcPct val="100000"/>
              </a:lnSpc>
            </a:pPr>
            <a:r>
              <a:rPr lang="ru-RU" dirty="0"/>
              <a:t>Ведение автопарка СМП, бригад СМП</a:t>
            </a:r>
          </a:p>
          <a:p>
            <a:pPr>
              <a:lnSpc>
                <a:spcPct val="100000"/>
              </a:lnSpc>
            </a:pPr>
            <a:r>
              <a:rPr lang="ru-RU" dirty="0"/>
              <a:t>Ведение журналов расписания бригад и машин</a:t>
            </a:r>
          </a:p>
          <a:p>
            <a:pPr>
              <a:lnSpc>
                <a:spcPct val="100000"/>
              </a:lnSpc>
            </a:pPr>
            <a:r>
              <a:rPr lang="ru-RU" dirty="0"/>
              <a:t>Оформление вызовов от поступления до 110й формы</a:t>
            </a:r>
          </a:p>
          <a:p>
            <a:pPr>
              <a:lnSpc>
                <a:spcPct val="100000"/>
              </a:lnSpc>
            </a:pPr>
            <a:r>
              <a:rPr lang="ru-RU" dirty="0"/>
              <a:t>Назначение бригад</a:t>
            </a:r>
          </a:p>
          <a:p>
            <a:pPr>
              <a:lnSpc>
                <a:spcPct val="100000"/>
              </a:lnSpc>
            </a:pPr>
            <a:r>
              <a:rPr lang="ru-RU" dirty="0"/>
              <a:t>Статистика СМП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Организация единой диспетчерской службы региона</a:t>
            </a:r>
          </a:p>
          <a:p>
            <a:pPr>
              <a:lnSpc>
                <a:spcPct val="100000"/>
              </a:lnSpc>
            </a:pPr>
            <a:r>
              <a:rPr lang="ru-RU" dirty="0"/>
              <a:t>Интеграция с службой 112</a:t>
            </a:r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r>
              <a:rPr lang="ru-RU" dirty="0"/>
              <a:t>Мобильное приложение бригады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1E7E7314-775C-4012-85AF-4BF52F914B13}"/>
              </a:ext>
            </a:extLst>
          </p:cNvPr>
          <p:cNvCxnSpPr/>
          <p:nvPr/>
        </p:nvCxnSpPr>
        <p:spPr>
          <a:xfrm>
            <a:off x="609601" y="212760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36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0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Электронная медицинская карта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B9F9D5-E1A6-474B-969A-4DF3BA8C775F}"/>
              </a:ext>
            </a:extLst>
          </p:cNvPr>
          <p:cNvSpPr txBox="1"/>
          <p:nvPr/>
        </p:nvSpPr>
        <p:spPr>
          <a:xfrm>
            <a:off x="609601" y="12240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A3BF05-B90A-4F1D-B878-5FA1B8169E3B}"/>
              </a:ext>
            </a:extLst>
          </p:cNvPr>
          <p:cNvSpPr txBox="1"/>
          <p:nvPr/>
        </p:nvSpPr>
        <p:spPr>
          <a:xfrm>
            <a:off x="2501900" y="1293093"/>
            <a:ext cx="6244936" cy="444268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3E1B59"/>
                </a:solidFill>
              </a:defRPr>
            </a:lvl1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Ведение ЭМК пациента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AC2E16-153F-4C2A-AAA6-47825FC2CBCC}"/>
              </a:ext>
            </a:extLst>
          </p:cNvPr>
          <p:cNvSpPr txBox="1"/>
          <p:nvPr/>
        </p:nvSpPr>
        <p:spPr>
          <a:xfrm>
            <a:off x="608400" y="24084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AF4305-A22B-4107-B35A-211305205FE1}"/>
              </a:ext>
            </a:extLst>
          </p:cNvPr>
          <p:cNvSpPr txBox="1"/>
          <p:nvPr/>
        </p:nvSpPr>
        <p:spPr>
          <a:xfrm>
            <a:off x="2501900" y="2484000"/>
            <a:ext cx="6795700" cy="3982078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3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>
                <a:solidFill>
                  <a:srgbClr val="3E1B59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/>
              <a:t>Формирование первичного, повторного приёма и консультации</a:t>
            </a:r>
          </a:p>
          <a:p>
            <a:pPr>
              <a:lnSpc>
                <a:spcPct val="100000"/>
              </a:lnSpc>
            </a:pPr>
            <a:r>
              <a:rPr lang="ru-RU" sz="1800" dirty="0"/>
              <a:t>Регистрация диагностических и лечебных назначений</a:t>
            </a:r>
          </a:p>
          <a:p>
            <a:pPr>
              <a:lnSpc>
                <a:spcPct val="100000"/>
              </a:lnSpc>
            </a:pPr>
            <a:r>
              <a:rPr lang="ru-RU" sz="1800" dirty="0"/>
              <a:t>Ведение диспансеризации, дисп. наблюдения</a:t>
            </a:r>
          </a:p>
          <a:p>
            <a:pPr>
              <a:lnSpc>
                <a:spcPct val="100000"/>
              </a:lnSpc>
            </a:pPr>
            <a:r>
              <a:rPr lang="ru-RU" sz="1800" dirty="0"/>
              <a:t>Регистрация сведений о проведённых на приёме амбулаторных манипуляциях, процедурах, операциях, исследованиях</a:t>
            </a:r>
          </a:p>
          <a:p>
            <a:pPr>
              <a:lnSpc>
                <a:spcPct val="100000"/>
              </a:lnSpc>
            </a:pPr>
            <a:r>
              <a:rPr lang="ru-RU" sz="1800" dirty="0"/>
              <a:t>Учёт направлений на госпитализацию, консультации</a:t>
            </a:r>
          </a:p>
          <a:p>
            <a:pPr>
              <a:lnSpc>
                <a:spcPct val="100000"/>
              </a:lnSpc>
            </a:pPr>
            <a:r>
              <a:rPr lang="ru-RU" sz="1800" dirty="0"/>
              <a:t>Учёт оказанной помощи (ОМС, платные услуги)</a:t>
            </a:r>
          </a:p>
          <a:p>
            <a:pPr>
              <a:lnSpc>
                <a:spcPct val="100000"/>
              </a:lnSpc>
            </a:pPr>
            <a:r>
              <a:rPr lang="ru-RU" sz="1800" dirty="0"/>
              <a:t>Автоматическая передача электронной персональной медицинской записи (ЭПМЗ) и электронного документа, подписанного ЭЦП, в РИР и далее в ЕГИСЗ и ВИМИСы</a:t>
            </a:r>
          </a:p>
          <a:p>
            <a:pPr>
              <a:lnSpc>
                <a:spcPct val="100000"/>
              </a:lnSpc>
            </a:pPr>
            <a:r>
              <a:rPr lang="ru-RU" sz="1800" dirty="0"/>
              <a:t>Клинические рекомендации и интеграция с системами поддержки принятия врачебных решений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1E7E7314-775C-4012-85AF-4BF52F914B13}"/>
              </a:ext>
            </a:extLst>
          </p:cNvPr>
          <p:cNvCxnSpPr/>
          <p:nvPr/>
        </p:nvCxnSpPr>
        <p:spPr>
          <a:xfrm>
            <a:off x="609601" y="212760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691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0"/>
            <a:ext cx="9906000" cy="104392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Подсистемы управления врачебным процессом (ВИМИС)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3846F-AF64-40D8-B75A-CF81269ED5BE}"/>
              </a:ext>
            </a:extLst>
          </p:cNvPr>
          <p:cNvSpPr txBox="1"/>
          <p:nvPr/>
        </p:nvSpPr>
        <p:spPr>
          <a:xfrm>
            <a:off x="609601" y="140688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24E87-C987-415E-8179-DCA52FFC56CE}"/>
              </a:ext>
            </a:extLst>
          </p:cNvPr>
          <p:cNvSpPr txBox="1"/>
          <p:nvPr/>
        </p:nvSpPr>
        <p:spPr>
          <a:xfrm>
            <a:off x="2501899" y="1406880"/>
            <a:ext cx="6784341" cy="351787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3E1B59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Автоматическая обработка событий в системе и выработка на их основе воздействий, требующих принятия врачебных решений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F2A8B-2474-47CB-A71C-B23D59FEA334}"/>
              </a:ext>
            </a:extLst>
          </p:cNvPr>
          <p:cNvSpPr txBox="1"/>
          <p:nvPr/>
        </p:nvSpPr>
        <p:spPr>
          <a:xfrm>
            <a:off x="608400" y="259128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4F64-AA7B-46F0-B9C2-70E68FB165FD}"/>
              </a:ext>
            </a:extLst>
          </p:cNvPr>
          <p:cNvSpPr txBox="1"/>
          <p:nvPr/>
        </p:nvSpPr>
        <p:spPr>
          <a:xfrm>
            <a:off x="2501899" y="2591280"/>
            <a:ext cx="6784341" cy="3315744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3E1B59"/>
                </a:solidFill>
              </a:defRPr>
            </a:lvl1pPr>
          </a:lstStyle>
          <a:p>
            <a:pPr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Ведение пациентов по выбранным нозологиям (акушерство и родовспоможение, </a:t>
            </a:r>
            <a:r>
              <a:rPr lang="ru-RU" sz="2000" dirty="0" err="1"/>
              <a:t>онкопатология</a:t>
            </a:r>
            <a:r>
              <a:rPr lang="ru-RU" sz="2000" dirty="0"/>
              <a:t>, болезни системы кровообращения, профилактика)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Формирование соответствующих показателей по уровням принятия решений – участковый врач, специалист по профилю, ведущий специалист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С 2020 года интеграция с соответствующими ВИМИС МЗ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ru-RU" sz="20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DA34D45-E98A-4DD4-8581-14FFE4E61E0A}"/>
              </a:ext>
            </a:extLst>
          </p:cNvPr>
          <p:cNvCxnSpPr>
            <a:cxnSpLocks/>
          </p:cNvCxnSpPr>
          <p:nvPr/>
        </p:nvCxnSpPr>
        <p:spPr>
          <a:xfrm>
            <a:off x="614680" y="249336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582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0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Льготное лекарственное обеспечение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B9F9D5-E1A6-474B-969A-4DF3BA8C775F}"/>
              </a:ext>
            </a:extLst>
          </p:cNvPr>
          <p:cNvSpPr txBox="1"/>
          <p:nvPr/>
        </p:nvSpPr>
        <p:spPr>
          <a:xfrm>
            <a:off x="609601" y="12240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A3BF05-B90A-4F1D-B878-5FA1B8169E3B}"/>
              </a:ext>
            </a:extLst>
          </p:cNvPr>
          <p:cNvSpPr txBox="1"/>
          <p:nvPr/>
        </p:nvSpPr>
        <p:spPr>
          <a:xfrm>
            <a:off x="2501900" y="1224000"/>
            <a:ext cx="6244936" cy="535250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3E1B59"/>
                </a:solidFill>
              </a:defRPr>
            </a:lvl1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Персонифицированный учёт льготного лекарственного обеспечения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AC2E16-153F-4C2A-AAA6-47825FC2CBCC}"/>
              </a:ext>
            </a:extLst>
          </p:cNvPr>
          <p:cNvSpPr txBox="1"/>
          <p:nvPr/>
        </p:nvSpPr>
        <p:spPr>
          <a:xfrm>
            <a:off x="608400" y="24084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AF4305-A22B-4107-B35A-211305205FE1}"/>
              </a:ext>
            </a:extLst>
          </p:cNvPr>
          <p:cNvSpPr txBox="1"/>
          <p:nvPr/>
        </p:nvSpPr>
        <p:spPr>
          <a:xfrm>
            <a:off x="2501900" y="2446426"/>
            <a:ext cx="6002020" cy="4095044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>
                <a:solidFill>
                  <a:srgbClr val="3E1B59"/>
                </a:solidFill>
              </a:defRPr>
            </a:lvl1pPr>
          </a:lstStyle>
          <a:p>
            <a:pPr>
              <a:spcBef>
                <a:spcPts val="1800"/>
              </a:spcBef>
            </a:pPr>
            <a:r>
              <a:rPr lang="ru-RU" sz="2000" dirty="0"/>
              <a:t>Выписка и учёт рецептов, обычных и льготных</a:t>
            </a:r>
          </a:p>
          <a:p>
            <a:pPr>
              <a:spcBef>
                <a:spcPts val="1800"/>
              </a:spcBef>
            </a:pPr>
            <a:r>
              <a:rPr lang="ru-RU" sz="2000" dirty="0"/>
              <a:t>Ведение реестров пациентов, имеющих право на получение льготных лекарственных препаратов</a:t>
            </a:r>
          </a:p>
          <a:p>
            <a:pPr>
              <a:spcBef>
                <a:spcPts val="1800"/>
              </a:spcBef>
            </a:pPr>
            <a:r>
              <a:rPr lang="ru-RU" sz="2000" dirty="0"/>
              <a:t>Ведение реестра медицинских работников, имеющих право на выписку льготного рецепта</a:t>
            </a:r>
          </a:p>
          <a:p>
            <a:pPr>
              <a:spcBef>
                <a:spcPts val="1800"/>
              </a:spcBef>
            </a:pPr>
            <a:r>
              <a:rPr lang="ru-RU" sz="2000" dirty="0"/>
              <a:t>Информационный обмен с аптечной сетью региона, обеспечивающей отпуск льготных лекарственных средств, питания и медицинских изделий</a:t>
            </a:r>
          </a:p>
          <a:p>
            <a:pPr>
              <a:spcBef>
                <a:spcPts val="1800"/>
              </a:spcBef>
            </a:pPr>
            <a:r>
              <a:rPr lang="ru-RU" sz="2000" dirty="0"/>
              <a:t>Интеграция с частными аптеками (через </a:t>
            </a:r>
            <a:r>
              <a:rPr lang="ru-RU" sz="2000" dirty="0" err="1"/>
              <a:t>Сбер</a:t>
            </a:r>
            <a:r>
              <a:rPr lang="ru-RU" sz="2000" dirty="0"/>
              <a:t>: Первый электронный рецепт)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1E7E7314-775C-4012-85AF-4BF52F914B13}"/>
              </a:ext>
            </a:extLst>
          </p:cNvPr>
          <p:cNvCxnSpPr/>
          <p:nvPr/>
        </p:nvCxnSpPr>
        <p:spPr>
          <a:xfrm>
            <a:off x="609601" y="212760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048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1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Учёт лекарственных средств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3846F-AF64-40D8-B75A-CF81269ED5BE}"/>
              </a:ext>
            </a:extLst>
          </p:cNvPr>
          <p:cNvSpPr txBox="1"/>
          <p:nvPr/>
        </p:nvSpPr>
        <p:spPr>
          <a:xfrm>
            <a:off x="609601" y="12240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24E87-C987-415E-8179-DCA52FFC56CE}"/>
              </a:ext>
            </a:extLst>
          </p:cNvPr>
          <p:cNvSpPr txBox="1"/>
          <p:nvPr/>
        </p:nvSpPr>
        <p:spPr>
          <a:xfrm>
            <a:off x="2501899" y="1224000"/>
            <a:ext cx="6577446" cy="351787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3E1B59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Количественный учёт Лекарственных средств (ЛС)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F2A8B-2474-47CB-A71C-B23D59FEA334}"/>
              </a:ext>
            </a:extLst>
          </p:cNvPr>
          <p:cNvSpPr txBox="1"/>
          <p:nvPr/>
        </p:nvSpPr>
        <p:spPr>
          <a:xfrm>
            <a:off x="608400" y="24084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4F64-AA7B-46F0-B9C2-70E68FB165FD}"/>
              </a:ext>
            </a:extLst>
          </p:cNvPr>
          <p:cNvSpPr txBox="1"/>
          <p:nvPr/>
        </p:nvSpPr>
        <p:spPr>
          <a:xfrm>
            <a:off x="2501899" y="2493264"/>
            <a:ext cx="6784341" cy="1850205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3E1B59"/>
                </a:solidFill>
              </a:defRPr>
            </a:lvl1pPr>
          </a:lstStyle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/>
              <a:t>Ведение централизованного реестра ЛС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/>
              <a:t>Ведение нормативно-справочной информации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/>
              <a:t>Поиск в реестре ЛС информации о ЛС по наименованию, дозировке, типу упаковки, количеству учётных единиц (штук, ампул и т.д.) в одной упаковке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/>
              <a:t>Ведение организационной структуры медицинской или аптечной организации (списка подразделений, должностей и т.д.) 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/>
              <a:t>Ведение поступлений ЛС, перемещений между складами и (или) местами хранения, расхода ЛС на медицинские цели, расхода ЛС на иные цели 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/>
              <a:t>Ведение журнала количественного учёта ЛС 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/>
              <a:t>Ведение журнала остатков ЛС по складам и местам хранения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/>
              <a:t>Интеграция с ИС "Маркировка лекарственных средств" России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DA34D45-E98A-4DD4-8581-14FFE4E61E0A}"/>
              </a:ext>
            </a:extLst>
          </p:cNvPr>
          <p:cNvCxnSpPr>
            <a:cxnSpLocks/>
          </p:cNvCxnSpPr>
          <p:nvPr/>
        </p:nvCxnSpPr>
        <p:spPr>
          <a:xfrm>
            <a:off x="609601" y="212760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084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0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Телемедицина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3846F-AF64-40D8-B75A-CF81269ED5BE}"/>
              </a:ext>
            </a:extLst>
          </p:cNvPr>
          <p:cNvSpPr txBox="1"/>
          <p:nvPr/>
        </p:nvSpPr>
        <p:spPr>
          <a:xfrm>
            <a:off x="609601" y="1222733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24E87-C987-415E-8179-DCA52FFC56CE}"/>
              </a:ext>
            </a:extLst>
          </p:cNvPr>
          <p:cNvSpPr txBox="1"/>
          <p:nvPr/>
        </p:nvSpPr>
        <p:spPr>
          <a:xfrm>
            <a:off x="2501899" y="1224000"/>
            <a:ext cx="6928428" cy="351787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3E1B59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Организация телемедицинских консультаций в формате врач-врач, врач-пациент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F2A8B-2474-47CB-A71C-B23D59FEA334}"/>
              </a:ext>
            </a:extLst>
          </p:cNvPr>
          <p:cNvSpPr txBox="1"/>
          <p:nvPr/>
        </p:nvSpPr>
        <p:spPr>
          <a:xfrm>
            <a:off x="608400" y="24084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4F64-AA7B-46F0-B9C2-70E68FB165FD}"/>
              </a:ext>
            </a:extLst>
          </p:cNvPr>
          <p:cNvSpPr txBox="1"/>
          <p:nvPr/>
        </p:nvSpPr>
        <p:spPr>
          <a:xfrm>
            <a:off x="2501899" y="2447693"/>
            <a:ext cx="6784341" cy="3601416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3E1B59"/>
                </a:solidFill>
              </a:defRPr>
            </a:lvl1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Встроенная система видеосвязи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Запросы консультаций специалистов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Фиксация консультативного приёма в ЭМК пациента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Оформление протокола консилиума врачей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Получение доступа к сеансу связи: Врачу из подсистемы "ЭМК", Пациенту – посредством </a:t>
            </a:r>
            <a:r>
              <a:rPr lang="en-US" sz="2000" dirty="0"/>
              <a:t>WEB</a:t>
            </a:r>
            <a:r>
              <a:rPr lang="ru-RU" sz="2000" dirty="0"/>
              <a:t>-интерфейса с поддержкой протокола безопасности HTTPS и браузеров: </a:t>
            </a:r>
            <a:r>
              <a:rPr lang="ru-RU" sz="2000" dirty="0" err="1"/>
              <a:t>Google</a:t>
            </a:r>
            <a:r>
              <a:rPr lang="ru-RU" sz="2000" dirty="0"/>
              <a:t> </a:t>
            </a:r>
            <a:r>
              <a:rPr lang="ru-RU" sz="2000" dirty="0" err="1"/>
              <a:t>Chrome</a:t>
            </a:r>
            <a:r>
              <a:rPr lang="ru-RU" sz="2000" dirty="0"/>
              <a:t>, Яндекс Браузер, </a:t>
            </a:r>
            <a:r>
              <a:rPr lang="ru-RU" sz="2000" dirty="0" err="1"/>
              <a:t>Mozilla</a:t>
            </a:r>
            <a:r>
              <a:rPr lang="ru-RU" sz="2000" dirty="0"/>
              <a:t> </a:t>
            </a:r>
            <a:r>
              <a:rPr lang="ru-RU" sz="2000" dirty="0" err="1"/>
              <a:t>Firefox</a:t>
            </a:r>
            <a:r>
              <a:rPr lang="ru-RU" sz="2000" dirty="0"/>
              <a:t>, Спутник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Работа с электронными документами (прикрепление к направлению и заключению)</a:t>
            </a:r>
          </a:p>
          <a:p>
            <a:pPr marL="0" indent="0">
              <a:spcBef>
                <a:spcPts val="600"/>
              </a:spcBef>
              <a:buNone/>
            </a:pPr>
            <a:endParaRPr lang="ru-RU" sz="20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DA34D45-E98A-4DD4-8581-14FFE4E61E0A}"/>
              </a:ext>
            </a:extLst>
          </p:cNvPr>
          <p:cNvCxnSpPr>
            <a:cxnSpLocks/>
          </p:cNvCxnSpPr>
          <p:nvPr/>
        </p:nvCxnSpPr>
        <p:spPr>
          <a:xfrm>
            <a:off x="609601" y="212760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78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7A82B4-C818-4FFA-8BFD-24F28C63A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0"/>
          <a:stretch/>
        </p:blipFill>
        <p:spPr>
          <a:xfrm>
            <a:off x="0" y="5018481"/>
            <a:ext cx="9906000" cy="183951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488402" y="422170"/>
            <a:ext cx="77549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Цели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C1EAC-B349-4863-86E2-D038CD5B2D3B}"/>
              </a:ext>
            </a:extLst>
          </p:cNvPr>
          <p:cNvSpPr txBox="1"/>
          <p:nvPr/>
        </p:nvSpPr>
        <p:spPr>
          <a:xfrm flipH="1">
            <a:off x="590306" y="1185757"/>
            <a:ext cx="8840019" cy="3571437"/>
          </a:xfrm>
          <a:prstGeom prst="rect">
            <a:avLst/>
          </a:prstGeom>
          <a:noFill/>
        </p:spPr>
        <p:txBody>
          <a:bodyPr wrap="square" lIns="0" tIns="0" rIns="0" bIns="0" numCol="2" spcCol="360000" rtlCol="0">
            <a:no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E1B59"/>
                </a:solidFill>
              </a:rPr>
              <a:t>Ведение мониторинга здоровья обслуживаемого населения, организация работы врачей с населением.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E1B59"/>
                </a:solidFill>
              </a:rPr>
              <a:t>Учёт данных о пациентах, автоматизация и оптимизация приёма врача.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E1B59"/>
                </a:solidFill>
              </a:rPr>
              <a:t>Организация прозрачной автоматической работы с государственными сервисами, в том числе с Единой Государственной Информационной Системой в сфере Здравоохранения Российской Федерации (ЕГИСЗ), включая передачу в неё сведений, содержащихся в Региональном информационном ресурсе (РИР)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E1B59"/>
                </a:solidFill>
              </a:rPr>
              <a:t>Обеспечение обмена медицинской документацией в форме электронных документов между лечебно-профилактическими учреждениями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E1B59"/>
                </a:solidFill>
              </a:rPr>
              <a:t>Создание схем обслуживания, обеспечивающих приём пациентов в удобное для них время, контроль качества и своевременности выполнения работы медицинским персоналом, а также выдача необходимой информации руководящему составу медицинского учреждения, региона, страны.</a:t>
            </a:r>
          </a:p>
        </p:txBody>
      </p:sp>
    </p:spTree>
    <p:extLst>
      <p:ext uri="{BB962C8B-B14F-4D97-AF65-F5344CB8AC3E}">
        <p14:creationId xmlns:p14="http://schemas.microsoft.com/office/powerpoint/2010/main" val="210542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0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Диспансеризация населения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3846F-AF64-40D8-B75A-CF81269ED5BE}"/>
              </a:ext>
            </a:extLst>
          </p:cNvPr>
          <p:cNvSpPr txBox="1"/>
          <p:nvPr/>
        </p:nvSpPr>
        <p:spPr>
          <a:xfrm>
            <a:off x="609601" y="12240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24E87-C987-415E-8179-DCA52FFC56CE}"/>
              </a:ext>
            </a:extLst>
          </p:cNvPr>
          <p:cNvSpPr txBox="1"/>
          <p:nvPr/>
        </p:nvSpPr>
        <p:spPr>
          <a:xfrm>
            <a:off x="2501899" y="1296000"/>
            <a:ext cx="6660573" cy="548009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3E1B59"/>
                </a:solidFill>
              </a:defRPr>
            </a:lvl1pPr>
          </a:lstStyle>
          <a:p>
            <a:pPr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Автоматизированный учёт диспансеризации населения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F2A8B-2474-47CB-A71C-B23D59FEA334}"/>
              </a:ext>
            </a:extLst>
          </p:cNvPr>
          <p:cNvSpPr txBox="1"/>
          <p:nvPr/>
        </p:nvSpPr>
        <p:spPr>
          <a:xfrm>
            <a:off x="608400" y="24084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4F64-AA7B-46F0-B9C2-70E68FB165FD}"/>
              </a:ext>
            </a:extLst>
          </p:cNvPr>
          <p:cNvSpPr txBox="1"/>
          <p:nvPr/>
        </p:nvSpPr>
        <p:spPr>
          <a:xfrm>
            <a:off x="2501899" y="2484000"/>
            <a:ext cx="6784341" cy="3150811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3E1B59"/>
                </a:solidFill>
              </a:defRPr>
            </a:lvl1pPr>
          </a:lstStyle>
          <a:p>
            <a:pPr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900" dirty="0"/>
              <a:t>Ведение журнала распределения населения по месяцам прохождения диспансеризации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900" dirty="0"/>
              <a:t>Формирование планов диспансеризации по месяцам в зависимости от возраста пациента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900" dirty="0"/>
              <a:t>Ведение маршрутов диспансеризации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900" dirty="0"/>
              <a:t>Ведение журнала статистики по информированию и прохождения диспансеризации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900" dirty="0"/>
              <a:t>Ввод данных о диспансеризации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900" dirty="0"/>
              <a:t>Автоматическое формирование списка манипуляций с учётом возраста пациента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900" dirty="0"/>
              <a:t>Автоматический контроль количества мероприятий, достаточных для прохождения диспансеризации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900" dirty="0"/>
              <a:t>Формирование отчётных форм для ТФОМС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900" dirty="0"/>
              <a:t>Автоматическое формирование ЭПМЗ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900" dirty="0"/>
              <a:t>Работа с журналом оповещения населения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DA34D45-E98A-4DD4-8581-14FFE4E61E0A}"/>
              </a:ext>
            </a:extLst>
          </p:cNvPr>
          <p:cNvCxnSpPr>
            <a:cxnSpLocks/>
          </p:cNvCxnSpPr>
          <p:nvPr/>
        </p:nvCxnSpPr>
        <p:spPr>
          <a:xfrm>
            <a:off x="609601" y="212760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719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0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Вакцинопрофилактика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B9F9D5-E1A6-474B-969A-4DF3BA8C775F}"/>
              </a:ext>
            </a:extLst>
          </p:cNvPr>
          <p:cNvSpPr txBox="1"/>
          <p:nvPr/>
        </p:nvSpPr>
        <p:spPr>
          <a:xfrm>
            <a:off x="609601" y="12240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A3BF05-B90A-4F1D-B878-5FA1B8169E3B}"/>
              </a:ext>
            </a:extLst>
          </p:cNvPr>
          <p:cNvSpPr txBox="1"/>
          <p:nvPr/>
        </p:nvSpPr>
        <p:spPr>
          <a:xfrm>
            <a:off x="2501899" y="1293093"/>
            <a:ext cx="6522027" cy="478108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3E1B59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Автоматизация работы специалистов, ответственных за вакцинопрофилактику в регионе</a:t>
            </a:r>
            <a:endParaRPr lang="ru-RU" sz="1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AC2E16-153F-4C2A-AAA6-47825FC2CBCC}"/>
              </a:ext>
            </a:extLst>
          </p:cNvPr>
          <p:cNvSpPr txBox="1"/>
          <p:nvPr/>
        </p:nvSpPr>
        <p:spPr>
          <a:xfrm>
            <a:off x="608400" y="24084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AF4305-A22B-4107-B35A-211305205FE1}"/>
              </a:ext>
            </a:extLst>
          </p:cNvPr>
          <p:cNvSpPr txBox="1"/>
          <p:nvPr/>
        </p:nvSpPr>
        <p:spPr>
          <a:xfrm>
            <a:off x="2501900" y="2484000"/>
            <a:ext cx="6784340" cy="3954373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>
                <a:solidFill>
                  <a:srgbClr val="3E1B59"/>
                </a:solidFill>
              </a:defRPr>
            </a:lvl1pPr>
          </a:lstStyle>
          <a:p>
            <a:pPr>
              <a:lnSpc>
                <a:spcPct val="95000"/>
              </a:lnSpc>
            </a:pPr>
            <a:r>
              <a:rPr lang="ru-RU" sz="2000" dirty="0"/>
              <a:t>Ведение прививок, сделанных отдельному пациенту</a:t>
            </a:r>
          </a:p>
          <a:p>
            <a:pPr>
              <a:lnSpc>
                <a:spcPct val="95000"/>
              </a:lnSpc>
            </a:pPr>
            <a:r>
              <a:rPr lang="ru-RU" sz="2000" dirty="0"/>
              <a:t>Ведение журнала прививок</a:t>
            </a:r>
          </a:p>
          <a:p>
            <a:pPr>
              <a:lnSpc>
                <a:spcPct val="95000"/>
              </a:lnSpc>
            </a:pPr>
            <a:r>
              <a:rPr lang="ru-RU" sz="2000" dirty="0"/>
              <a:t>Ведение журнала непривитых пациентов</a:t>
            </a:r>
          </a:p>
          <a:p>
            <a:pPr>
              <a:lnSpc>
                <a:spcPct val="95000"/>
              </a:lnSpc>
            </a:pPr>
            <a:r>
              <a:rPr lang="ru-RU" sz="2000" dirty="0"/>
              <a:t>Ведение журнала планируемых вакцинаций</a:t>
            </a:r>
          </a:p>
          <a:p>
            <a:pPr>
              <a:lnSpc>
                <a:spcPct val="95000"/>
              </a:lnSpc>
            </a:pPr>
            <a:r>
              <a:rPr lang="ru-RU" sz="2000" dirty="0"/>
              <a:t>Ведение отчётности (Постановление Росстата от 21.09.2006 № 51 (ред. от 16.10.2013)</a:t>
            </a:r>
          </a:p>
          <a:p>
            <a:pPr>
              <a:lnSpc>
                <a:spcPct val="95000"/>
              </a:lnSpc>
            </a:pPr>
            <a:r>
              <a:rPr lang="ru-RU" sz="2000" dirty="0"/>
              <a:t>Ведение статистики вакцинации для определенной группы лиц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1E7E7314-775C-4012-85AF-4BF52F914B13}"/>
              </a:ext>
            </a:extLst>
          </p:cNvPr>
          <p:cNvCxnSpPr/>
          <p:nvPr/>
        </p:nvCxnSpPr>
        <p:spPr>
          <a:xfrm>
            <a:off x="609601" y="212760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693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0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Интеграция с централизованной системой  лабораторных исследований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B9F9D5-E1A6-474B-969A-4DF3BA8C775F}"/>
              </a:ext>
            </a:extLst>
          </p:cNvPr>
          <p:cNvSpPr txBox="1"/>
          <p:nvPr/>
        </p:nvSpPr>
        <p:spPr>
          <a:xfrm>
            <a:off x="609601" y="1705584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A3BF05-B90A-4F1D-B878-5FA1B8169E3B}"/>
              </a:ext>
            </a:extLst>
          </p:cNvPr>
          <p:cNvSpPr txBox="1"/>
          <p:nvPr/>
        </p:nvSpPr>
        <p:spPr>
          <a:xfrm>
            <a:off x="2501899" y="1774677"/>
            <a:ext cx="6522027" cy="478108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3E1B59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Организация информационного обмена между МИС МО, региональным информационным ресурсом и ЛИС</a:t>
            </a:r>
            <a:endParaRPr lang="ru-RU" sz="1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AC2E16-153F-4C2A-AAA6-47825FC2CBCC}"/>
              </a:ext>
            </a:extLst>
          </p:cNvPr>
          <p:cNvSpPr txBox="1"/>
          <p:nvPr/>
        </p:nvSpPr>
        <p:spPr>
          <a:xfrm>
            <a:off x="608400" y="2889984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AF4305-A22B-4107-B35A-211305205FE1}"/>
              </a:ext>
            </a:extLst>
          </p:cNvPr>
          <p:cNvSpPr txBox="1"/>
          <p:nvPr/>
        </p:nvSpPr>
        <p:spPr>
          <a:xfrm>
            <a:off x="2501900" y="2959489"/>
            <a:ext cx="6795700" cy="2567104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>
                <a:solidFill>
                  <a:srgbClr val="3E1B59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/>
              <a:t>Создание направлений с учётом доступных услуг в ЛИС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Получение результатов лабораторных исследований</a:t>
            </a:r>
          </a:p>
          <a:p>
            <a:r>
              <a:rPr lang="ru-RU" sz="2000" dirty="0"/>
              <a:t>Ведение результатов лабораторных исследований, полученных на бумажных носителях</a:t>
            </a:r>
          </a:p>
          <a:p>
            <a:r>
              <a:rPr lang="ru-RU" sz="2000" dirty="0"/>
              <a:t>Встроенная упрощенная ЛИС (для МО, не имеющих ЛИС)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1E7E7314-775C-4012-85AF-4BF52F914B13}"/>
              </a:ext>
            </a:extLst>
          </p:cNvPr>
          <p:cNvCxnSpPr/>
          <p:nvPr/>
        </p:nvCxnSpPr>
        <p:spPr>
          <a:xfrm>
            <a:off x="609601" y="2609184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73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0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Интеграция с системой хранения и обработки результатов диагностических исследований (ДИ)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B9F9D5-E1A6-474B-969A-4DF3BA8C775F}"/>
              </a:ext>
            </a:extLst>
          </p:cNvPr>
          <p:cNvSpPr txBox="1"/>
          <p:nvPr/>
        </p:nvSpPr>
        <p:spPr>
          <a:xfrm>
            <a:off x="609601" y="1425168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A3BF05-B90A-4F1D-B878-5FA1B8169E3B}"/>
              </a:ext>
            </a:extLst>
          </p:cNvPr>
          <p:cNvSpPr txBox="1"/>
          <p:nvPr/>
        </p:nvSpPr>
        <p:spPr>
          <a:xfrm>
            <a:off x="2501899" y="1494261"/>
            <a:ext cx="6522027" cy="478108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3E1B59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Организация информационного обмена между МО, РИР и РИС (радиологическими ИС)</a:t>
            </a:r>
            <a:endParaRPr lang="ru-RU" sz="1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AC2E16-153F-4C2A-AAA6-47825FC2CBCC}"/>
              </a:ext>
            </a:extLst>
          </p:cNvPr>
          <p:cNvSpPr txBox="1"/>
          <p:nvPr/>
        </p:nvSpPr>
        <p:spPr>
          <a:xfrm>
            <a:off x="608400" y="2609568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AF4305-A22B-4107-B35A-211305205FE1}"/>
              </a:ext>
            </a:extLst>
          </p:cNvPr>
          <p:cNvSpPr txBox="1"/>
          <p:nvPr/>
        </p:nvSpPr>
        <p:spPr>
          <a:xfrm>
            <a:off x="2501900" y="2484000"/>
            <a:ext cx="6795700" cy="3954373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>
                <a:solidFill>
                  <a:srgbClr val="3E1B59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/>
              <a:t>Создание направлений с учётом доступных услуг в </a:t>
            </a:r>
            <a:r>
              <a:rPr lang="ru-RU" sz="2000" dirty="0" err="1"/>
              <a:t>РИСе</a:t>
            </a:r>
            <a:endParaRPr lang="ru-RU" sz="2000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ru-RU" sz="2000" dirty="0"/>
              <a:t>Получение результатов диагностических исследований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Ведение результатов диагностических исследований, полученных на бумажных носителях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Прикрепление к ЭМК электронных копий медицинских изображений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Встроенная упрощенная РИС (для МО, не имеющих РИС)</a:t>
            </a:r>
          </a:p>
          <a:p>
            <a:pPr>
              <a:spcBef>
                <a:spcPts val="600"/>
              </a:spcBef>
            </a:pPr>
            <a:endParaRPr lang="ru-RU" sz="2000" dirty="0"/>
          </a:p>
          <a:p>
            <a:pPr>
              <a:spcBef>
                <a:spcPts val="600"/>
              </a:spcBef>
            </a:pPr>
            <a:endParaRPr lang="ru-RU" sz="2000" dirty="0"/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1E7E7314-775C-4012-85AF-4BF52F914B13}"/>
              </a:ext>
            </a:extLst>
          </p:cNvPr>
          <p:cNvCxnSpPr/>
          <p:nvPr/>
        </p:nvCxnSpPr>
        <p:spPr>
          <a:xfrm>
            <a:off x="609601" y="2328768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631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1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Ведение электронных медицинских документов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3846F-AF64-40D8-B75A-CF81269ED5BE}"/>
              </a:ext>
            </a:extLst>
          </p:cNvPr>
          <p:cNvSpPr txBox="1"/>
          <p:nvPr/>
        </p:nvSpPr>
        <p:spPr>
          <a:xfrm>
            <a:off x="609601" y="12240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24E87-C987-415E-8179-DCA52FFC56CE}"/>
              </a:ext>
            </a:extLst>
          </p:cNvPr>
          <p:cNvSpPr txBox="1"/>
          <p:nvPr/>
        </p:nvSpPr>
        <p:spPr>
          <a:xfrm>
            <a:off x="2501899" y="1224000"/>
            <a:ext cx="6928428" cy="351787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3E1B59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Автоматизация рабочих мест сотрудников медицинских организаций (МО), подписывающих и отправляющих ЭМД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F2A8B-2474-47CB-A71C-B23D59FEA334}"/>
              </a:ext>
            </a:extLst>
          </p:cNvPr>
          <p:cNvSpPr txBox="1"/>
          <p:nvPr/>
        </p:nvSpPr>
        <p:spPr>
          <a:xfrm>
            <a:off x="608400" y="24084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4F64-AA7B-46F0-B9C2-70E68FB165FD}"/>
              </a:ext>
            </a:extLst>
          </p:cNvPr>
          <p:cNvSpPr txBox="1"/>
          <p:nvPr/>
        </p:nvSpPr>
        <p:spPr>
          <a:xfrm>
            <a:off x="2501899" y="2446427"/>
            <a:ext cx="6784341" cy="3094838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3E1B59"/>
                </a:solidFill>
              </a:defRPr>
            </a:lvl1pPr>
          </a:lstStyle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Формирование документа в формате </a:t>
            </a:r>
            <a:r>
              <a:rPr lang="en-US" sz="2000" dirty="0"/>
              <a:t>PDF/A</a:t>
            </a:r>
            <a:r>
              <a:rPr lang="ru-RU" sz="2000" dirty="0"/>
              <a:t>-1, </a:t>
            </a:r>
            <a:r>
              <a:rPr lang="en-US" sz="2000" dirty="0"/>
              <a:t>CDA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Ведение журнала сформированных ЭМД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Подписание ЭМД электронной подписью врача, председателя врачебной комиссии и медицинских организации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Отправка ЭМД в реестр ЭМД ЕГИСЗ, ВИМИСы, с контролем регистрации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DA34D45-E98A-4DD4-8581-14FFE4E61E0A}"/>
              </a:ext>
            </a:extLst>
          </p:cNvPr>
          <p:cNvCxnSpPr>
            <a:cxnSpLocks/>
          </p:cNvCxnSpPr>
          <p:nvPr/>
        </p:nvCxnSpPr>
        <p:spPr>
          <a:xfrm>
            <a:off x="609601" y="212760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027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1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Ведение НСИ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3846F-AF64-40D8-B75A-CF81269ED5BE}"/>
              </a:ext>
            </a:extLst>
          </p:cNvPr>
          <p:cNvSpPr txBox="1"/>
          <p:nvPr/>
        </p:nvSpPr>
        <p:spPr>
          <a:xfrm>
            <a:off x="609601" y="12240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24E87-C987-415E-8179-DCA52FFC56CE}"/>
              </a:ext>
            </a:extLst>
          </p:cNvPr>
          <p:cNvSpPr txBox="1"/>
          <p:nvPr/>
        </p:nvSpPr>
        <p:spPr>
          <a:xfrm>
            <a:off x="2501899" y="1224000"/>
            <a:ext cx="6928428" cy="351787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3E1B59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Поддержание в актуальном состоянии справочников, используемых в бизнес-процессе ГИС субъекта РФ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F2A8B-2474-47CB-A71C-B23D59FEA334}"/>
              </a:ext>
            </a:extLst>
          </p:cNvPr>
          <p:cNvSpPr txBox="1"/>
          <p:nvPr/>
        </p:nvSpPr>
        <p:spPr>
          <a:xfrm>
            <a:off x="608400" y="24084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4F64-AA7B-46F0-B9C2-70E68FB165FD}"/>
              </a:ext>
            </a:extLst>
          </p:cNvPr>
          <p:cNvSpPr txBox="1"/>
          <p:nvPr/>
        </p:nvSpPr>
        <p:spPr>
          <a:xfrm>
            <a:off x="2501899" y="2446426"/>
            <a:ext cx="6784341" cy="3437137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3E1B59"/>
                </a:solidFill>
              </a:defRPr>
            </a:lvl1pPr>
          </a:lstStyle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Обновление справочников согласно </a:t>
            </a:r>
            <a:r>
              <a:rPr lang="en-US" sz="2000" dirty="0" err="1"/>
              <a:t>nsi.rosminzdrav.ru</a:t>
            </a:r>
            <a:endParaRPr lang="ru-RU" sz="20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Контроль списков медицинских работников с Федеральным реестром медицинских работников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Контроль подразделений медицинских организаций с Федеральным регистром медицинских организаций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DA34D45-E98A-4DD4-8581-14FFE4E61E0A}"/>
              </a:ext>
            </a:extLst>
          </p:cNvPr>
          <p:cNvCxnSpPr>
            <a:cxnSpLocks/>
          </p:cNvCxnSpPr>
          <p:nvPr/>
        </p:nvCxnSpPr>
        <p:spPr>
          <a:xfrm>
            <a:off x="609601" y="212760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54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0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Ведение участков по прикреплению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B9F9D5-E1A6-474B-969A-4DF3BA8C775F}"/>
              </a:ext>
            </a:extLst>
          </p:cNvPr>
          <p:cNvSpPr txBox="1"/>
          <p:nvPr/>
        </p:nvSpPr>
        <p:spPr>
          <a:xfrm>
            <a:off x="609601" y="12240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A3BF05-B90A-4F1D-B878-5FA1B8169E3B}"/>
              </a:ext>
            </a:extLst>
          </p:cNvPr>
          <p:cNvSpPr txBox="1"/>
          <p:nvPr/>
        </p:nvSpPr>
        <p:spPr>
          <a:xfrm>
            <a:off x="2501900" y="1224000"/>
            <a:ext cx="6244936" cy="584772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3E1B59"/>
                </a:solidFill>
              </a:defRPr>
            </a:lvl1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Автоматизация ведения участков МО и учёта, прикреплённого к ним населения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AC2E16-153F-4C2A-AAA6-47825FC2CBCC}"/>
              </a:ext>
            </a:extLst>
          </p:cNvPr>
          <p:cNvSpPr txBox="1"/>
          <p:nvPr/>
        </p:nvSpPr>
        <p:spPr>
          <a:xfrm>
            <a:off x="608400" y="24084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AF4305-A22B-4107-B35A-211305205FE1}"/>
              </a:ext>
            </a:extLst>
          </p:cNvPr>
          <p:cNvSpPr txBox="1"/>
          <p:nvPr/>
        </p:nvSpPr>
        <p:spPr>
          <a:xfrm>
            <a:off x="2501899" y="2446425"/>
            <a:ext cx="6244937" cy="3301161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3E1B59"/>
                </a:solidFill>
              </a:defRPr>
            </a:lvl1pPr>
          </a:lstStyle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Ведение участков и прикреплённым к ним адресов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Прикрепление пациентов к участкам по заявлению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Формирование списка неприкреплённых пациентов для дальнейшего распределения по участкам путём обмена данными с Центральным реестром пациентов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Обмен данными с ТФОМС, с автоматической актуализацией текущего прикрепления к МО и адресов пациентов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* </a:t>
            </a:r>
            <a:r>
              <a:rPr lang="ru-RU" sz="2000" dirty="0">
                <a:solidFill>
                  <a:srgbClr val="FF0000"/>
                </a:solidFill>
              </a:rPr>
              <a:t>Необходимо для работы вызовов на дом с портала ЕПГУ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1E7E7314-775C-4012-85AF-4BF52F914B13}"/>
              </a:ext>
            </a:extLst>
          </p:cNvPr>
          <p:cNvCxnSpPr/>
          <p:nvPr/>
        </p:nvCxnSpPr>
        <p:spPr>
          <a:xfrm>
            <a:off x="609601" y="212760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978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0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Стационар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B9F9D5-E1A6-474B-969A-4DF3BA8C775F}"/>
              </a:ext>
            </a:extLst>
          </p:cNvPr>
          <p:cNvSpPr txBox="1"/>
          <p:nvPr/>
        </p:nvSpPr>
        <p:spPr>
          <a:xfrm>
            <a:off x="609601" y="12240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A3BF05-B90A-4F1D-B878-5FA1B8169E3B}"/>
              </a:ext>
            </a:extLst>
          </p:cNvPr>
          <p:cNvSpPr txBox="1"/>
          <p:nvPr/>
        </p:nvSpPr>
        <p:spPr>
          <a:xfrm>
            <a:off x="2501899" y="1293093"/>
            <a:ext cx="6522027" cy="478108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3E1B59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Ведение стационарных случаев</a:t>
            </a:r>
            <a:endParaRPr lang="ru-RU" sz="1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AC2E16-153F-4C2A-AAA6-47825FC2CBCC}"/>
              </a:ext>
            </a:extLst>
          </p:cNvPr>
          <p:cNvSpPr txBox="1"/>
          <p:nvPr/>
        </p:nvSpPr>
        <p:spPr>
          <a:xfrm>
            <a:off x="608400" y="24084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AF4305-A22B-4107-B35A-211305205FE1}"/>
              </a:ext>
            </a:extLst>
          </p:cNvPr>
          <p:cNvSpPr txBox="1"/>
          <p:nvPr/>
        </p:nvSpPr>
        <p:spPr>
          <a:xfrm>
            <a:off x="2501900" y="2484000"/>
            <a:ext cx="6002020" cy="3954373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>
                <a:solidFill>
                  <a:srgbClr val="3E1B59"/>
                </a:solidFill>
              </a:defRPr>
            </a:lvl1pPr>
          </a:lstStyle>
          <a:p>
            <a:pPr>
              <a:lnSpc>
                <a:spcPct val="95000"/>
              </a:lnSpc>
            </a:pPr>
            <a:r>
              <a:rPr lang="ru-RU" sz="2000" dirty="0"/>
              <a:t>Ведение направлений на госпитализацию</a:t>
            </a:r>
          </a:p>
          <a:p>
            <a:pPr>
              <a:lnSpc>
                <a:spcPct val="95000"/>
              </a:lnSpc>
            </a:pPr>
            <a:r>
              <a:rPr lang="ru-RU" sz="2000" dirty="0"/>
              <a:t>Ведение отделений Стационара МО</a:t>
            </a:r>
          </a:p>
          <a:p>
            <a:pPr>
              <a:lnSpc>
                <a:spcPct val="95000"/>
              </a:lnSpc>
            </a:pPr>
            <a:r>
              <a:rPr lang="ru-RU" sz="2000" dirty="0"/>
              <a:t>Ведение кадров Стационара МО</a:t>
            </a:r>
          </a:p>
          <a:p>
            <a:pPr>
              <a:lnSpc>
                <a:spcPct val="95000"/>
              </a:lnSpc>
            </a:pPr>
            <a:r>
              <a:rPr lang="ru-RU" sz="2000" dirty="0"/>
              <a:t>Ведение коечного фонда</a:t>
            </a:r>
          </a:p>
          <a:p>
            <a:pPr>
              <a:lnSpc>
                <a:spcPct val="95000"/>
              </a:lnSpc>
            </a:pPr>
            <a:r>
              <a:rPr lang="ru-RU" sz="2000" dirty="0"/>
              <a:t>Ведение палат</a:t>
            </a:r>
          </a:p>
          <a:p>
            <a:pPr>
              <a:lnSpc>
                <a:spcPct val="95000"/>
              </a:lnSpc>
            </a:pPr>
            <a:r>
              <a:rPr lang="ru-RU" sz="2000" dirty="0"/>
              <a:t>Ведение коек</a:t>
            </a:r>
          </a:p>
          <a:p>
            <a:pPr>
              <a:lnSpc>
                <a:spcPct val="95000"/>
              </a:lnSpc>
            </a:pPr>
            <a:r>
              <a:rPr lang="ru-RU" sz="2000" dirty="0"/>
              <a:t>Дневники наблюдений, консилиумы</a:t>
            </a:r>
          </a:p>
          <a:p>
            <a:pPr>
              <a:lnSpc>
                <a:spcPct val="95000"/>
              </a:lnSpc>
            </a:pPr>
            <a:r>
              <a:rPr lang="ru-RU" sz="2000" dirty="0"/>
              <a:t>Операции, терапия, реанимация</a:t>
            </a:r>
          </a:p>
          <a:p>
            <a:pPr>
              <a:lnSpc>
                <a:spcPct val="95000"/>
              </a:lnSpc>
            </a:pPr>
            <a:r>
              <a:rPr lang="ru-RU" sz="2000" dirty="0"/>
              <a:t>Персонифицированный учёт лекарственных средств</a:t>
            </a:r>
          </a:p>
          <a:p>
            <a:pPr>
              <a:lnSpc>
                <a:spcPct val="95000"/>
              </a:lnSpc>
            </a:pPr>
            <a:r>
              <a:rPr lang="ru-RU" sz="2000" dirty="0"/>
              <a:t>Учёт перемещений пациента</a:t>
            </a:r>
          </a:p>
          <a:p>
            <a:pPr>
              <a:lnSpc>
                <a:spcPct val="95000"/>
              </a:lnSpc>
            </a:pPr>
            <a:r>
              <a:rPr lang="ru-RU" sz="2000" dirty="0"/>
              <a:t>Формирование «сборных» эпикризов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1E7E7314-775C-4012-85AF-4BF52F914B13}"/>
              </a:ext>
            </a:extLst>
          </p:cNvPr>
          <p:cNvCxnSpPr/>
          <p:nvPr/>
        </p:nvCxnSpPr>
        <p:spPr>
          <a:xfrm>
            <a:off x="609601" y="212760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673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0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Стоматология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3846F-AF64-40D8-B75A-CF81269ED5BE}"/>
              </a:ext>
            </a:extLst>
          </p:cNvPr>
          <p:cNvSpPr txBox="1"/>
          <p:nvPr/>
        </p:nvSpPr>
        <p:spPr>
          <a:xfrm>
            <a:off x="609601" y="12240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24E87-C987-415E-8179-DCA52FFC56CE}"/>
              </a:ext>
            </a:extLst>
          </p:cNvPr>
          <p:cNvSpPr txBox="1"/>
          <p:nvPr/>
        </p:nvSpPr>
        <p:spPr>
          <a:xfrm>
            <a:off x="2501899" y="1224000"/>
            <a:ext cx="6928428" cy="584772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3E1B59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Ведение Электронной медицинской карты (ЭМК) пациента врачом-стоматологом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F2A8B-2474-47CB-A71C-B23D59FEA334}"/>
              </a:ext>
            </a:extLst>
          </p:cNvPr>
          <p:cNvSpPr txBox="1"/>
          <p:nvPr/>
        </p:nvSpPr>
        <p:spPr>
          <a:xfrm>
            <a:off x="608400" y="24084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4F64-AA7B-46F0-B9C2-70E68FB165FD}"/>
              </a:ext>
            </a:extLst>
          </p:cNvPr>
          <p:cNvSpPr txBox="1"/>
          <p:nvPr/>
        </p:nvSpPr>
        <p:spPr>
          <a:xfrm>
            <a:off x="2501899" y="2484000"/>
            <a:ext cx="6784341" cy="3909265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3E1B59"/>
                </a:solidFill>
              </a:defRPr>
            </a:lvl1pPr>
          </a:lstStyle>
          <a:p>
            <a:pPr>
              <a:lnSpc>
                <a:spcPct val="8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Зубная формула </a:t>
            </a:r>
          </a:p>
          <a:p>
            <a:pPr>
              <a:lnSpc>
                <a:spcPct val="8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Пародонтология</a:t>
            </a:r>
          </a:p>
          <a:p>
            <a:pPr>
              <a:lnSpc>
                <a:spcPct val="8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Ортодонтология</a:t>
            </a:r>
          </a:p>
          <a:p>
            <a:pPr>
              <a:lnSpc>
                <a:spcPct val="8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Возможность составления предварительного плана лечения</a:t>
            </a:r>
          </a:p>
          <a:p>
            <a:pPr>
              <a:lnSpc>
                <a:spcPct val="8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Ведение оказанных услуг (в т.ч. платных)</a:t>
            </a:r>
          </a:p>
          <a:p>
            <a:pPr>
              <a:lnSpc>
                <a:spcPct val="8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Оформление счета на оплату (ОМС)</a:t>
            </a:r>
          </a:p>
          <a:p>
            <a:pPr>
              <a:lnSpc>
                <a:spcPct val="8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Ведение шаблонов лечения, с привязкой к диагнозам</a:t>
            </a:r>
          </a:p>
          <a:p>
            <a:pPr>
              <a:lnSpc>
                <a:spcPct val="8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Автоматическая передача ЭПМЗ в РИР</a:t>
            </a:r>
          </a:p>
          <a:p>
            <a:pPr>
              <a:lnSpc>
                <a:spcPct val="8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Предметно-количественный учёт материалов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DA34D45-E98A-4DD4-8581-14FFE4E61E0A}"/>
              </a:ext>
            </a:extLst>
          </p:cNvPr>
          <p:cNvCxnSpPr>
            <a:cxnSpLocks/>
          </p:cNvCxnSpPr>
          <p:nvPr/>
        </p:nvCxnSpPr>
        <p:spPr>
          <a:xfrm>
            <a:off x="609601" y="212760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616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0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Флюоромониторинг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3846F-AF64-40D8-B75A-CF81269ED5BE}"/>
              </a:ext>
            </a:extLst>
          </p:cNvPr>
          <p:cNvSpPr txBox="1"/>
          <p:nvPr/>
        </p:nvSpPr>
        <p:spPr>
          <a:xfrm>
            <a:off x="609601" y="12240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24E87-C987-415E-8179-DCA52FFC56CE}"/>
              </a:ext>
            </a:extLst>
          </p:cNvPr>
          <p:cNvSpPr txBox="1"/>
          <p:nvPr/>
        </p:nvSpPr>
        <p:spPr>
          <a:xfrm>
            <a:off x="2501899" y="1224000"/>
            <a:ext cx="6928428" cy="351787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3E1B59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Автоматизированный учёт результатов флюорографических и рентгенографических обследований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F2A8B-2474-47CB-A71C-B23D59FEA334}"/>
              </a:ext>
            </a:extLst>
          </p:cNvPr>
          <p:cNvSpPr txBox="1"/>
          <p:nvPr/>
        </p:nvSpPr>
        <p:spPr>
          <a:xfrm>
            <a:off x="608400" y="24084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4F64-AA7B-46F0-B9C2-70E68FB165FD}"/>
              </a:ext>
            </a:extLst>
          </p:cNvPr>
          <p:cNvSpPr txBox="1"/>
          <p:nvPr/>
        </p:nvSpPr>
        <p:spPr>
          <a:xfrm>
            <a:off x="2501899" y="2446427"/>
            <a:ext cx="6784341" cy="3289356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3E1B59"/>
                </a:solidFill>
              </a:defRPr>
            </a:lvl1pPr>
          </a:lstStyle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Ведение журнала обследований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Ведение участков прикрепления по заявлению и по адресу регистрации пациентов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Ведение отчётности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DA34D45-E98A-4DD4-8581-14FFE4E61E0A}"/>
              </a:ext>
            </a:extLst>
          </p:cNvPr>
          <p:cNvCxnSpPr>
            <a:cxnSpLocks/>
          </p:cNvCxnSpPr>
          <p:nvPr/>
        </p:nvCxnSpPr>
        <p:spPr>
          <a:xfrm>
            <a:off x="609601" y="212760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57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1DE20E-6C51-475B-946C-275A9780C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957" y="518590"/>
            <a:ext cx="2048086" cy="56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256621-8EF2-4219-AFF3-6363793D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84" y="518590"/>
            <a:ext cx="1846108" cy="5651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D03B6A-0C50-4D86-96F7-917CF00CF42A}"/>
              </a:ext>
            </a:extLst>
          </p:cNvPr>
          <p:cNvSpPr txBox="1"/>
          <p:nvPr/>
        </p:nvSpPr>
        <p:spPr>
          <a:xfrm>
            <a:off x="679508" y="4559808"/>
            <a:ext cx="8917498" cy="2163650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 sz="1600" b="1">
                <a:solidFill>
                  <a:srgbClr val="3E1B59"/>
                </a:solidFill>
              </a:defRPr>
            </a:lvl1pPr>
          </a:lstStyle>
          <a:p>
            <a:pPr marL="432000" lvl="1" indent="-28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/>
              <a:t>ВИМИС «Онкология»</a:t>
            </a:r>
          </a:p>
          <a:p>
            <a:pPr marL="432000" lvl="1" indent="-28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/>
              <a:t>ВИМИС «Акушерство и неонатология»</a:t>
            </a:r>
          </a:p>
          <a:p>
            <a:pPr marL="432000" lvl="1" indent="-28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/>
              <a:t>ВИМИС «Сердечно-сосудистые заболевания»</a:t>
            </a:r>
          </a:p>
          <a:p>
            <a:pPr marL="432000" lvl="1" indent="-28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/>
              <a:t>ВИМИС «Профилактика»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5E5B52-2653-4E17-ABAD-3161BF803EBC}"/>
              </a:ext>
            </a:extLst>
          </p:cNvPr>
          <p:cNvSpPr txBox="1"/>
          <p:nvPr/>
        </p:nvSpPr>
        <p:spPr>
          <a:xfrm>
            <a:off x="679508" y="2084983"/>
            <a:ext cx="8917498" cy="1697585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indent="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defRPr sz="3200" b="1">
                <a:solidFill>
                  <a:srgbClr val="3E1B59"/>
                </a:solidFill>
              </a:defRPr>
            </a:lvl1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</a:rPr>
              <a:t>ООО «МедСофт» на базе программного комплекса "Квазар" с 2020 года участвует в проекте Минздрава России по созданию и внедрению вертикально-интегрированных медицинских информационных систем (ВИМИС):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4AD9FD-2E8E-4B76-8381-BF8E7C0E51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1"/>
          <a:stretch/>
        </p:blipFill>
        <p:spPr>
          <a:xfrm>
            <a:off x="679508" y="585701"/>
            <a:ext cx="1651152" cy="42936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5A9CFCA-0F62-44A1-998A-003DDA6D48B6}"/>
              </a:ext>
            </a:extLst>
          </p:cNvPr>
          <p:cNvSpPr/>
          <p:nvPr/>
        </p:nvSpPr>
        <p:spPr>
          <a:xfrm>
            <a:off x="0" y="1358511"/>
            <a:ext cx="9906000" cy="7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77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0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Удалённое мониторирование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3846F-AF64-40D8-B75A-CF81269ED5BE}"/>
              </a:ext>
            </a:extLst>
          </p:cNvPr>
          <p:cNvSpPr txBox="1"/>
          <p:nvPr/>
        </p:nvSpPr>
        <p:spPr>
          <a:xfrm>
            <a:off x="609601" y="12240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24E87-C987-415E-8179-DCA52FFC56CE}"/>
              </a:ext>
            </a:extLst>
          </p:cNvPr>
          <p:cNvSpPr txBox="1"/>
          <p:nvPr/>
        </p:nvSpPr>
        <p:spPr>
          <a:xfrm>
            <a:off x="2501899" y="1224000"/>
            <a:ext cx="6928428" cy="351787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3E1B59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Автоматизация процесса сбора результатов удалённого мониторирования пациентов с артериальным давлением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F2A8B-2474-47CB-A71C-B23D59FEA334}"/>
              </a:ext>
            </a:extLst>
          </p:cNvPr>
          <p:cNvSpPr txBox="1"/>
          <p:nvPr/>
        </p:nvSpPr>
        <p:spPr>
          <a:xfrm>
            <a:off x="608400" y="24084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4F64-AA7B-46F0-B9C2-70E68FB165FD}"/>
              </a:ext>
            </a:extLst>
          </p:cNvPr>
          <p:cNvSpPr txBox="1"/>
          <p:nvPr/>
        </p:nvSpPr>
        <p:spPr>
          <a:xfrm>
            <a:off x="2501899" y="2446426"/>
            <a:ext cx="6784341" cy="4185481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3E1B59"/>
                </a:solidFill>
              </a:defRPr>
            </a:lvl1pPr>
          </a:lstStyle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Ведение журналов выданных тонометров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Печать договоров, актов передачи и возврата оборудования с пациентами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Автоматическое получение результатов измерений с тонометров по GSM и </a:t>
            </a:r>
            <a:r>
              <a:rPr lang="ru-RU" sz="2000" dirty="0" err="1"/>
              <a:t>Bluetooth</a:t>
            </a:r>
            <a:endParaRPr lang="ru-RU" sz="20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Контроль и корректировка лечения врачом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Интеграция с Личным кабинетом пациента (дневник самоконтроля)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DA34D45-E98A-4DD4-8581-14FFE4E61E0A}"/>
              </a:ext>
            </a:extLst>
          </p:cNvPr>
          <p:cNvCxnSpPr>
            <a:cxnSpLocks/>
          </p:cNvCxnSpPr>
          <p:nvPr/>
        </p:nvCxnSpPr>
        <p:spPr>
          <a:xfrm>
            <a:off x="609601" y="212760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117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0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Смертность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3846F-AF64-40D8-B75A-CF81269ED5BE}"/>
              </a:ext>
            </a:extLst>
          </p:cNvPr>
          <p:cNvSpPr txBox="1"/>
          <p:nvPr/>
        </p:nvSpPr>
        <p:spPr>
          <a:xfrm>
            <a:off x="609601" y="12240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24E87-C987-415E-8179-DCA52FFC56CE}"/>
              </a:ext>
            </a:extLst>
          </p:cNvPr>
          <p:cNvSpPr txBox="1"/>
          <p:nvPr/>
        </p:nvSpPr>
        <p:spPr>
          <a:xfrm>
            <a:off x="2501899" y="1224000"/>
            <a:ext cx="6928428" cy="351787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3E1B59"/>
                </a:solidFill>
              </a:defRPr>
            </a:lvl1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Автоматизация процесса формирования и ведения медицинских свидетельств о смерти и перинатальной смерти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F2A8B-2474-47CB-A71C-B23D59FEA334}"/>
              </a:ext>
            </a:extLst>
          </p:cNvPr>
          <p:cNvSpPr txBox="1"/>
          <p:nvPr/>
        </p:nvSpPr>
        <p:spPr>
          <a:xfrm>
            <a:off x="608400" y="24084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4F64-AA7B-46F0-B9C2-70E68FB165FD}"/>
              </a:ext>
            </a:extLst>
          </p:cNvPr>
          <p:cNvSpPr txBox="1"/>
          <p:nvPr/>
        </p:nvSpPr>
        <p:spPr>
          <a:xfrm>
            <a:off x="2501899" y="2446426"/>
            <a:ext cx="7103919" cy="3206233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3E1B59"/>
                </a:solidFill>
              </a:defRPr>
            </a:lvl1pPr>
          </a:lstStyle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Формирование медицинского свидетельства о смерти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Статистика в разрезе учреждений и нозологических форм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Работа с журналами медицинских свидетельств о смерти и журнала смертности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Обмен данными с внешними информационными системами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ru-RU" sz="20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DA34D45-E98A-4DD4-8581-14FFE4E61E0A}"/>
              </a:ext>
            </a:extLst>
          </p:cNvPr>
          <p:cNvCxnSpPr>
            <a:cxnSpLocks/>
          </p:cNvCxnSpPr>
          <p:nvPr/>
        </p:nvCxnSpPr>
        <p:spPr>
          <a:xfrm>
            <a:off x="609601" y="212760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763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0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Беременность и рождаемость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3846F-AF64-40D8-B75A-CF81269ED5BE}"/>
              </a:ext>
            </a:extLst>
          </p:cNvPr>
          <p:cNvSpPr txBox="1"/>
          <p:nvPr/>
        </p:nvSpPr>
        <p:spPr>
          <a:xfrm>
            <a:off x="609601" y="12240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24E87-C987-415E-8179-DCA52FFC56CE}"/>
              </a:ext>
            </a:extLst>
          </p:cNvPr>
          <p:cNvSpPr txBox="1"/>
          <p:nvPr/>
        </p:nvSpPr>
        <p:spPr>
          <a:xfrm>
            <a:off x="2501899" y="1224000"/>
            <a:ext cx="6928428" cy="695233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3E1B59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Ведение обменной карты и формирование и выдача медицинских свидетельств о рождении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F2A8B-2474-47CB-A71C-B23D59FEA334}"/>
              </a:ext>
            </a:extLst>
          </p:cNvPr>
          <p:cNvSpPr txBox="1"/>
          <p:nvPr/>
        </p:nvSpPr>
        <p:spPr>
          <a:xfrm>
            <a:off x="608400" y="24084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4F64-AA7B-46F0-B9C2-70E68FB165FD}"/>
              </a:ext>
            </a:extLst>
          </p:cNvPr>
          <p:cNvSpPr txBox="1"/>
          <p:nvPr/>
        </p:nvSpPr>
        <p:spPr>
          <a:xfrm>
            <a:off x="2501899" y="2446426"/>
            <a:ext cx="6784341" cy="4145289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3E1B59"/>
                </a:solidFill>
              </a:defRPr>
            </a:lvl1pPr>
          </a:lstStyle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Ведение обменной карты карты беременной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Ведение истории родов, КАС, технологий ВРТ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Мониторинг групп риска беременных на уровне региона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Заполнение и выдача медицинского свидетельства о рождении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Статистика в разрезе учреждений и нозологических форм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Направления на неонатальный скрининг (с 01/01/2023)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ru-RU" sz="20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ru-RU" sz="20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DA34D45-E98A-4DD4-8581-14FFE4E61E0A}"/>
              </a:ext>
            </a:extLst>
          </p:cNvPr>
          <p:cNvCxnSpPr>
            <a:cxnSpLocks/>
          </p:cNvCxnSpPr>
          <p:nvPr/>
        </p:nvCxnSpPr>
        <p:spPr>
          <a:xfrm>
            <a:off x="609601" y="212760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119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1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Учёт оказанной медицинской помощи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3846F-AF64-40D8-B75A-CF81269ED5BE}"/>
              </a:ext>
            </a:extLst>
          </p:cNvPr>
          <p:cNvSpPr txBox="1"/>
          <p:nvPr/>
        </p:nvSpPr>
        <p:spPr>
          <a:xfrm>
            <a:off x="609601" y="12240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24E87-C987-415E-8179-DCA52FFC56CE}"/>
              </a:ext>
            </a:extLst>
          </p:cNvPr>
          <p:cNvSpPr txBox="1"/>
          <p:nvPr/>
        </p:nvSpPr>
        <p:spPr>
          <a:xfrm>
            <a:off x="2501899" y="1224000"/>
            <a:ext cx="6577446" cy="351787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3E1B59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Автоматизация информационного взаимодействия в сфере ОМС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F2A8B-2474-47CB-A71C-B23D59FEA334}"/>
              </a:ext>
            </a:extLst>
          </p:cNvPr>
          <p:cNvSpPr txBox="1"/>
          <p:nvPr/>
        </p:nvSpPr>
        <p:spPr>
          <a:xfrm>
            <a:off x="608400" y="24084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4F64-AA7B-46F0-B9C2-70E68FB165FD}"/>
              </a:ext>
            </a:extLst>
          </p:cNvPr>
          <p:cNvSpPr txBox="1"/>
          <p:nvPr/>
        </p:nvSpPr>
        <p:spPr>
          <a:xfrm>
            <a:off x="2501899" y="2446426"/>
            <a:ext cx="6784341" cy="2509917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3E1B59"/>
                </a:solidFill>
              </a:defRPr>
            </a:lvl1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Учёт оказанной помощи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Ведение тарифов и нормативно-справочной информации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Автоматизированный расчёт стоимости случая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Работа с реестром счетов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Формирование сопроводительных документов к реестрам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Форматно-логический контроль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Информационный обмен с страховыми медицинскими организациями (СМО)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DA34D45-E98A-4DD4-8581-14FFE4E61E0A}"/>
              </a:ext>
            </a:extLst>
          </p:cNvPr>
          <p:cNvCxnSpPr>
            <a:cxnSpLocks/>
          </p:cNvCxnSpPr>
          <p:nvPr/>
        </p:nvCxnSpPr>
        <p:spPr>
          <a:xfrm>
            <a:off x="609601" y="212760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410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1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Листки нетрудоспособности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3846F-AF64-40D8-B75A-CF81269ED5BE}"/>
              </a:ext>
            </a:extLst>
          </p:cNvPr>
          <p:cNvSpPr txBox="1"/>
          <p:nvPr/>
        </p:nvSpPr>
        <p:spPr>
          <a:xfrm>
            <a:off x="609601" y="12240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24E87-C987-415E-8179-DCA52FFC56CE}"/>
              </a:ext>
            </a:extLst>
          </p:cNvPr>
          <p:cNvSpPr txBox="1"/>
          <p:nvPr/>
        </p:nvSpPr>
        <p:spPr>
          <a:xfrm>
            <a:off x="2501899" y="1224000"/>
            <a:ext cx="6577446" cy="351787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3E1B59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Автоматизация рабочего процесса сотрудников МО, ответственных за выдачу листков нетрудоспособности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F2A8B-2474-47CB-A71C-B23D59FEA334}"/>
              </a:ext>
            </a:extLst>
          </p:cNvPr>
          <p:cNvSpPr txBox="1"/>
          <p:nvPr/>
        </p:nvSpPr>
        <p:spPr>
          <a:xfrm>
            <a:off x="608400" y="2408400"/>
            <a:ext cx="1625600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подсистемы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4F64-AA7B-46F0-B9C2-70E68FB165FD}"/>
              </a:ext>
            </a:extLst>
          </p:cNvPr>
          <p:cNvSpPr txBox="1"/>
          <p:nvPr/>
        </p:nvSpPr>
        <p:spPr>
          <a:xfrm>
            <a:off x="2501899" y="2446426"/>
            <a:ext cx="6784341" cy="3029922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3E1B59"/>
                </a:solidFill>
              </a:defRPr>
            </a:lvl1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Ведение листков нетрудоспособности в электронном и бумажном виде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Ведение журнала председателя врачебной комиссии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Отчёты по листкам нетрудоспособности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Информационный обмен с помощью сервисов ФСС для работы с листками нетрудоспособности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Региональная статистика по ЛН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DA34D45-E98A-4DD4-8581-14FFE4E61E0A}"/>
              </a:ext>
            </a:extLst>
          </p:cNvPr>
          <p:cNvCxnSpPr>
            <a:cxnSpLocks/>
          </p:cNvCxnSpPr>
          <p:nvPr/>
        </p:nvCxnSpPr>
        <p:spPr>
          <a:xfrm>
            <a:off x="609601" y="2127600"/>
            <a:ext cx="867663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439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4B0F273B-94AE-4F87-81ED-EB8EF0FF4AAF}"/>
              </a:ext>
            </a:extLst>
          </p:cNvPr>
          <p:cNvSpPr/>
          <p:nvPr/>
        </p:nvSpPr>
        <p:spPr>
          <a:xfrm>
            <a:off x="0" y="0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а также: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8C904-C554-4ED3-8AB8-5FAB41E1FF22}"/>
              </a:ext>
            </a:extLst>
          </p:cNvPr>
          <p:cNvSpPr txBox="1"/>
          <p:nvPr/>
        </p:nvSpPr>
        <p:spPr>
          <a:xfrm>
            <a:off x="2449584" y="1313250"/>
            <a:ext cx="6943797" cy="4864030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3E1B59"/>
                </a:solidFill>
              </a:defRPr>
            </a:lvl1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Ведение пользователей и ролей персонала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Выдача справок (</a:t>
            </a:r>
            <a:r>
              <a:rPr lang="en-US" sz="2000" dirty="0"/>
              <a:t>&gt;20 </a:t>
            </a:r>
            <a:r>
              <a:rPr lang="ru-RU" sz="2000" dirty="0"/>
              <a:t>видов</a:t>
            </a:r>
            <a:r>
              <a:rPr lang="en-US" sz="2000" dirty="0"/>
              <a:t>)</a:t>
            </a:r>
            <a:endParaRPr lang="ru-RU" sz="20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Ведение </a:t>
            </a:r>
            <a:r>
              <a:rPr lang="ru-RU" sz="2000" dirty="0" err="1"/>
              <a:t>наркореестра</a:t>
            </a:r>
            <a:r>
              <a:rPr lang="ru-RU" sz="2000" dirty="0"/>
              <a:t>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Ведение реестра вакцинированных от COVID-19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Ведение паллиативной помощи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Подсистема тестирования знаний врачей и медсестер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Платные услуги МО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…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ru-RU" sz="20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87211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4B0F273B-94AE-4F87-81ED-EB8EF0FF4AAF}"/>
              </a:ext>
            </a:extLst>
          </p:cNvPr>
          <p:cNvSpPr/>
          <p:nvPr/>
        </p:nvSpPr>
        <p:spPr>
          <a:xfrm>
            <a:off x="0" y="0"/>
            <a:ext cx="9906000" cy="104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Преимущества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8C904-C554-4ED3-8AB8-5FAB41E1FF22}"/>
              </a:ext>
            </a:extLst>
          </p:cNvPr>
          <p:cNvSpPr txBox="1"/>
          <p:nvPr/>
        </p:nvSpPr>
        <p:spPr>
          <a:xfrm>
            <a:off x="562263" y="1313249"/>
            <a:ext cx="8831119" cy="5238275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3E1B59"/>
                </a:solidFill>
              </a:defRPr>
            </a:lvl1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Оптимизированная Система, не требующая "тяжёлого железа" в ЦОДах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Модульная архитектура Системы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Централизация основных системных ресурсов и данных в ЦОД региона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Масштабируемость от уровня медицинской организации до уровня области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err="1"/>
              <a:t>Мультиплатформенность</a:t>
            </a:r>
            <a:r>
              <a:rPr lang="ru-RU" sz="2000" dirty="0"/>
              <a:t>: </a:t>
            </a:r>
            <a:r>
              <a:rPr lang="en-US" sz="2000" dirty="0"/>
              <a:t>Windows, Linux, Android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Контроль действий пользователей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Опыт работы в областях сетевых технологий, телекоммуникационных систем и сервисов, защиты информации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Слаженная команда, имеющая опыт работы на всех этапах жизненного цикла</a:t>
            </a:r>
            <a:br>
              <a:rPr lang="ru-RU" sz="2000" dirty="0"/>
            </a:br>
            <a:r>
              <a:rPr lang="ru-RU" sz="2000" dirty="0"/>
              <a:t>Системы </a:t>
            </a:r>
            <a:r>
              <a:rPr lang="ru-RU" sz="2000" dirty="0">
                <a:sym typeface="Symbol" panose="05050102010706020507" pitchFamily="18" charset="2"/>
              </a:rPr>
              <a:t></a:t>
            </a:r>
            <a:r>
              <a:rPr lang="ru-RU" sz="2000" dirty="0"/>
              <a:t> от обследования и проектирования, внедрения аппаратно-программных решений, создания системы защиты информации, модернизации под требования заказчика и до технической поддержки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 Опыт интеграции с десятками внешних информационных системам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Непрерывное обучение пользователей нашим учебным центром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7059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9C9C9"/>
            </a:gs>
            <a:gs pos="100000">
              <a:schemeClr val="accent3">
                <a:lumMod val="60000"/>
                <a:lumOff val="40000"/>
              </a:schemeClr>
            </a:gs>
            <a:gs pos="38000">
              <a:srgbClr val="C0C0C0"/>
            </a:gs>
            <a:gs pos="83000">
              <a:srgbClr val="B6B6B6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B5AAF4-67D8-48D6-9012-B7470883111F}"/>
              </a:ext>
            </a:extLst>
          </p:cNvPr>
          <p:cNvSpPr/>
          <p:nvPr/>
        </p:nvSpPr>
        <p:spPr>
          <a:xfrm>
            <a:off x="0" y="5285470"/>
            <a:ext cx="9906000" cy="1635088"/>
          </a:xfrm>
          <a:prstGeom prst="rect">
            <a:avLst/>
          </a:prstGeom>
          <a:solidFill>
            <a:srgbClr val="FF3300"/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lIns="180000" tIns="72000" rIns="0" bIns="72000" numCol="1" spcCol="360000" rtlCol="0" anchor="ctr" anchorCtr="0">
            <a:noAutofit/>
          </a:bodyPr>
          <a:lstStyle/>
          <a:p>
            <a:pPr lvl="1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D8F0DC-4BF2-43B2-8ADA-CEB7586CB52B}"/>
              </a:ext>
            </a:extLst>
          </p:cNvPr>
          <p:cNvSpPr txBox="1"/>
          <p:nvPr/>
        </p:nvSpPr>
        <p:spPr>
          <a:xfrm>
            <a:off x="3549970" y="5920557"/>
            <a:ext cx="2776450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ru-RU" sz="2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МедСофт, ООО</a:t>
            </a:r>
            <a:endParaRPr lang="en-US" sz="22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A1516F-F6E8-4C2F-B879-E4BFD3A8195E}"/>
              </a:ext>
            </a:extLst>
          </p:cNvPr>
          <p:cNvSpPr txBox="1"/>
          <p:nvPr/>
        </p:nvSpPr>
        <p:spPr>
          <a:xfrm>
            <a:off x="6927272" y="5451406"/>
            <a:ext cx="271548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398017</a:t>
            </a:r>
            <a:r>
              <a:rPr lang="ru-RU" sz="1400" b="1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  <a:r>
              <a:rPr lang="ru-RU" sz="1400" b="1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Липецк, </a:t>
            </a:r>
          </a:p>
          <a:p>
            <a:pPr algn="l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9 мая, владение 27, офис 301</a:t>
            </a:r>
            <a:endParaRPr lang="ru-RU" sz="16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+ 7 800 302-75-01</a:t>
            </a:r>
          </a:p>
          <a:p>
            <a:pPr algn="l"/>
            <a:r>
              <a:rPr lang="en-US" sz="140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medsoft.su</a:t>
            </a:r>
            <a:endParaRPr lang="ru-RU" sz="1600" i="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40068AA-788A-4988-871F-431C594B60C6}"/>
              </a:ext>
            </a:extLst>
          </p:cNvPr>
          <p:cNvSpPr/>
          <p:nvPr/>
        </p:nvSpPr>
        <p:spPr>
          <a:xfrm>
            <a:off x="1" y="5187296"/>
            <a:ext cx="9906000" cy="981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5534196-BC71-4400-BEE0-E4CEB46B366F}"/>
              </a:ext>
            </a:extLst>
          </p:cNvPr>
          <p:cNvSpPr/>
          <p:nvPr/>
        </p:nvSpPr>
        <p:spPr>
          <a:xfrm>
            <a:off x="1" y="0"/>
            <a:ext cx="8000999" cy="34676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2000">
                <a:srgbClr val="D7D7D7"/>
              </a:gs>
              <a:gs pos="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66597F5-0830-46DF-84A8-3D295BDC2398}"/>
              </a:ext>
            </a:extLst>
          </p:cNvPr>
          <p:cNvSpPr/>
          <p:nvPr/>
        </p:nvSpPr>
        <p:spPr>
          <a:xfrm>
            <a:off x="3891280" y="0"/>
            <a:ext cx="6014719" cy="3496574"/>
          </a:xfrm>
          <a:prstGeom prst="rect">
            <a:avLst/>
          </a:prstGeom>
          <a:gradFill flip="none" rotWithShape="1">
            <a:gsLst>
              <a:gs pos="0">
                <a:srgbClr val="B6B6B6"/>
              </a:gs>
              <a:gs pos="100000">
                <a:schemeClr val="accent3">
                  <a:lumMod val="60000"/>
                  <a:lumOff val="40000"/>
                </a:schemeClr>
              </a:gs>
              <a:gs pos="17000">
                <a:srgbClr val="B6B6B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CB21FCC-1D7E-4B46-BBD3-A052CF902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15" b="5726"/>
          <a:stretch/>
        </p:blipFill>
        <p:spPr>
          <a:xfrm>
            <a:off x="1905000" y="849749"/>
            <a:ext cx="6096000" cy="3496575"/>
          </a:xfrm>
          <a:prstGeom prst="rect">
            <a:avLst/>
          </a:prstGeom>
          <a:solidFill>
            <a:schemeClr val="bg1">
              <a:alpha val="29000"/>
            </a:schemeClr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38C904-C554-4ED3-8AB8-5FAB41E1FF22}"/>
              </a:ext>
            </a:extLst>
          </p:cNvPr>
          <p:cNvSpPr txBox="1"/>
          <p:nvPr/>
        </p:nvSpPr>
        <p:spPr>
          <a:xfrm>
            <a:off x="0" y="0"/>
            <a:ext cx="9905999" cy="518605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lIns="0" tIns="72000" rIns="0" bIns="180000" numCol="1" spcCol="360000" rtlCol="0" anchor="ctr" anchorCtr="1">
            <a:no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rgbClr val="3E1B59"/>
                </a:solidFill>
              </a:defRPr>
            </a:lvl1pPr>
          </a:lstStyle>
          <a:p>
            <a:pPr marL="0" indent="0" algn="ctr">
              <a:spcBef>
                <a:spcPts val="600"/>
              </a:spcBef>
              <a:buNone/>
            </a:pPr>
            <a:r>
              <a:rPr lang="ru-RU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D8EC3BB-4DF9-4F20-B592-52AE3DF4F9AA}"/>
              </a:ext>
            </a:extLst>
          </p:cNvPr>
          <p:cNvGrpSpPr/>
          <p:nvPr/>
        </p:nvGrpSpPr>
        <p:grpSpPr>
          <a:xfrm>
            <a:off x="332680" y="5755173"/>
            <a:ext cx="2616438" cy="749100"/>
            <a:chOff x="135998" y="5716141"/>
            <a:chExt cx="2616438" cy="749100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A9BD31B-196C-41E0-A56E-7B289A0E4E1C}"/>
                </a:ext>
              </a:extLst>
            </p:cNvPr>
            <p:cNvSpPr/>
            <p:nvPr/>
          </p:nvSpPr>
          <p:spPr>
            <a:xfrm>
              <a:off x="135998" y="5716141"/>
              <a:ext cx="2616438" cy="749100"/>
            </a:xfrm>
            <a:prstGeom prst="rect">
              <a:avLst/>
            </a:pr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28FA594-227E-4036-9AF1-44E9D46D2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77" y="5791078"/>
              <a:ext cx="2463479" cy="59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890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164591"/>
            <a:ext cx="9906000" cy="7010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Autofit/>
          </a:bodyPr>
          <a:lstStyle/>
          <a:p>
            <a:pPr lvl="1"/>
            <a:r>
              <a:rPr lang="ru-RU" sz="32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ПК «Квазар»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C1EAC-B349-4863-86E2-D038CD5B2D3B}"/>
              </a:ext>
            </a:extLst>
          </p:cNvPr>
          <p:cNvSpPr txBox="1"/>
          <p:nvPr/>
        </p:nvSpPr>
        <p:spPr>
          <a:xfrm flipH="1">
            <a:off x="624067" y="1725828"/>
            <a:ext cx="8657863" cy="4634779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E1B59"/>
                </a:solidFill>
              </a:rPr>
              <a:t>Региональный информационный ресурс (РИР) – единое хранилище данных, региональная шина, передача данных в ЕГИСЗ;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E1B59"/>
                </a:solidFill>
              </a:rPr>
              <a:t>Единая электронная медицинская карта;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E1B59"/>
                </a:solidFill>
              </a:rPr>
              <a:t>Стационар (в том числе дневной);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E1B59"/>
                </a:solidFill>
              </a:rPr>
              <a:t>Персонифицированный учёт оказанной медицинской помощи (ОМС);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E1B59"/>
                </a:solidFill>
              </a:rPr>
              <a:t>Учёт лекарственных средств и средств медицинского назначения, в том числе персонифицированный;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E1B59"/>
                </a:solidFill>
              </a:rPr>
              <a:t>Скорая медицинская помощь;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E1B59"/>
                </a:solidFill>
              </a:rPr>
              <a:t>Ведение платных медицинских услуг;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E1B59"/>
                </a:solidFill>
              </a:rPr>
              <a:t>Система аналитики;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E1B59"/>
                </a:solidFill>
              </a:rPr>
              <a:t>Интеграционное взаимодействие с внешними информационными системами (Система межведомственного эл. взаимодействия, ТФОМС, ФСС, и др.)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rgbClr val="3E1B59"/>
                </a:solidFill>
              </a:rPr>
              <a:t>Дашборды</a:t>
            </a:r>
            <a:r>
              <a:rPr lang="ru-RU" dirty="0">
                <a:solidFill>
                  <a:srgbClr val="3E1B59"/>
                </a:solidFill>
              </a:rPr>
              <a:t> по выполнению показателей МО/региона</a:t>
            </a:r>
          </a:p>
        </p:txBody>
      </p:sp>
    </p:spTree>
    <p:extLst>
      <p:ext uri="{BB962C8B-B14F-4D97-AF65-F5344CB8AC3E}">
        <p14:creationId xmlns:p14="http://schemas.microsoft.com/office/powerpoint/2010/main" val="48221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1"/>
            <a:ext cx="9906000" cy="4450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Autofit/>
          </a:bodyPr>
          <a:lstStyle/>
          <a:p>
            <a:pPr lvl="1"/>
            <a:r>
              <a:rPr lang="ru-RU" sz="2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Принципиальная схема информационного взаимодействия</a:t>
            </a: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3493D687-E10C-4DBC-9DA2-BEA30DC661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152" y="512064"/>
            <a:ext cx="9723120" cy="616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7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8C9DEC3-E978-40AA-9E66-9F332248311E}"/>
              </a:ext>
            </a:extLst>
          </p:cNvPr>
          <p:cNvSpPr/>
          <p:nvPr/>
        </p:nvSpPr>
        <p:spPr>
          <a:xfrm>
            <a:off x="0" y="138737"/>
            <a:ext cx="9906000" cy="108989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32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Интеграционные профили для подключения к РИР МИС МО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8A0049-8BE4-42AE-A52A-7F5EEED94F46}"/>
              </a:ext>
            </a:extLst>
          </p:cNvPr>
          <p:cNvSpPr txBox="1"/>
          <p:nvPr/>
        </p:nvSpPr>
        <p:spPr>
          <a:xfrm flipH="1">
            <a:off x="624068" y="1725828"/>
            <a:ext cx="8657863" cy="4200775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>
              <a:spcBef>
                <a:spcPts val="800"/>
              </a:spcBef>
            </a:pPr>
            <a:r>
              <a:rPr lang="ru-RU" sz="2300" dirty="0">
                <a:solidFill>
                  <a:srgbClr val="3E1B59"/>
                </a:solidFill>
              </a:rPr>
              <a:t>Разработаны и эксплуатируются интеграционные профили для объединения всех МИС МО региона в единое информационное пространство: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sz="2300" dirty="0" err="1">
                <a:solidFill>
                  <a:srgbClr val="3E1B59"/>
                </a:solidFill>
              </a:rPr>
              <a:t>Межполиклиническая</a:t>
            </a:r>
            <a:r>
              <a:rPr lang="ru-RU" sz="2300" dirty="0">
                <a:solidFill>
                  <a:srgbClr val="3E1B59"/>
                </a:solidFill>
              </a:rPr>
              <a:t> запись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sz="2300" dirty="0">
                <a:solidFill>
                  <a:srgbClr val="3E1B59"/>
                </a:solidFill>
              </a:rPr>
              <a:t>Направление в стационар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sz="2300" dirty="0">
                <a:solidFill>
                  <a:srgbClr val="3E1B59"/>
                </a:solidFill>
              </a:rPr>
              <a:t>Электронная медицинская карта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sz="2300" dirty="0">
                <a:solidFill>
                  <a:srgbClr val="3E1B59"/>
                </a:solidFill>
              </a:rPr>
              <a:t>Лабораторные информационные системы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sz="2300" dirty="0">
                <a:solidFill>
                  <a:srgbClr val="3E1B59"/>
                </a:solidFill>
              </a:rPr>
              <a:t>Системы обработки и хранения диагностических медицинских изображений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sz="2300" dirty="0">
                <a:solidFill>
                  <a:srgbClr val="3E1B59"/>
                </a:solidFill>
              </a:rPr>
              <a:t>Льготное лекарственное обеспечение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ru-RU" sz="2300" dirty="0">
                <a:solidFill>
                  <a:srgbClr val="3E1B59"/>
                </a:solidFill>
              </a:rPr>
              <a:t>Специализированные подсистемы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ru-RU" sz="2300" dirty="0">
              <a:solidFill>
                <a:srgbClr val="3E1B59"/>
              </a:solidFill>
            </a:endParaRP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ru-RU" sz="2300" dirty="0">
              <a:solidFill>
                <a:srgbClr val="3E1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9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51C1EAC-B349-4863-86E2-D038CD5B2D3B}"/>
              </a:ext>
            </a:extLst>
          </p:cNvPr>
          <p:cNvSpPr txBox="1"/>
          <p:nvPr/>
        </p:nvSpPr>
        <p:spPr>
          <a:xfrm flipH="1">
            <a:off x="417691" y="2698522"/>
            <a:ext cx="9070618" cy="75764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lIns="180000" tIns="72000" rIns="511200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b="0"/>
            </a:lvl1pPr>
          </a:lstStyle>
          <a:p>
            <a:r>
              <a:rPr lang="ru-RU" dirty="0"/>
              <a:t>Создание и развитие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C0865-CF0D-421A-A56B-2A6D544632FD}"/>
              </a:ext>
            </a:extLst>
          </p:cNvPr>
          <p:cNvSpPr txBox="1"/>
          <p:nvPr/>
        </p:nvSpPr>
        <p:spPr>
          <a:xfrm flipH="1">
            <a:off x="417691" y="3576413"/>
            <a:ext cx="9070618" cy="75764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lIns="180000" tIns="72000" rIns="511200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b="0"/>
            </a:lvl1pPr>
          </a:lstStyle>
          <a:p>
            <a:r>
              <a:rPr lang="ru-RU" dirty="0"/>
              <a:t>Сервер, платформа БД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190B81-69D0-4F36-8213-E5C26502BEA4}"/>
              </a:ext>
            </a:extLst>
          </p:cNvPr>
          <p:cNvSpPr txBox="1"/>
          <p:nvPr/>
        </p:nvSpPr>
        <p:spPr>
          <a:xfrm flipH="1">
            <a:off x="417691" y="4462711"/>
            <a:ext cx="9070618" cy="83341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lIns="180000" tIns="72000" rIns="511200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b="0"/>
            </a:lvl1pPr>
          </a:lstStyle>
          <a:p>
            <a:r>
              <a:rPr lang="ru-RU" dirty="0"/>
              <a:t>Работа Клиента под управлением ОС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D3CC6-6589-4E2B-9D06-D6F81620875F}"/>
              </a:ext>
            </a:extLst>
          </p:cNvPr>
          <p:cNvSpPr txBox="1"/>
          <p:nvPr/>
        </p:nvSpPr>
        <p:spPr>
          <a:xfrm flipH="1">
            <a:off x="417691" y="5421617"/>
            <a:ext cx="9070618" cy="83341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lIns="180000" tIns="72000" rIns="511200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b="0"/>
            </a:lvl1pPr>
          </a:lstStyle>
          <a:p>
            <a:r>
              <a:rPr lang="ru-RU" dirty="0"/>
              <a:t>Язык разработки Клиента</a:t>
            </a:r>
          </a:p>
        </p:txBody>
      </p:sp>
      <p:sp>
        <p:nvSpPr>
          <p:cNvPr id="18" name="object 106">
            <a:extLst>
              <a:ext uri="{FF2B5EF4-FFF2-40B4-BE49-F238E27FC236}">
                <a16:creationId xmlns:a16="http://schemas.microsoft.com/office/drawing/2014/main" id="{E2DCC661-9C73-44AE-B38D-9CB79DD89929}"/>
              </a:ext>
            </a:extLst>
          </p:cNvPr>
          <p:cNvSpPr>
            <a:spLocks noChangeAspect="1"/>
          </p:cNvSpPr>
          <p:nvPr/>
        </p:nvSpPr>
        <p:spPr>
          <a:xfrm>
            <a:off x="6825414" y="4707328"/>
            <a:ext cx="392513" cy="376412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84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08">
            <a:extLst>
              <a:ext uri="{FF2B5EF4-FFF2-40B4-BE49-F238E27FC236}">
                <a16:creationId xmlns:a16="http://schemas.microsoft.com/office/drawing/2014/main" id="{58A6FEB5-B0C5-4992-9992-36799E74A7FA}"/>
              </a:ext>
            </a:extLst>
          </p:cNvPr>
          <p:cNvSpPr>
            <a:spLocks noChangeAspect="1"/>
          </p:cNvSpPr>
          <p:nvPr/>
        </p:nvSpPr>
        <p:spPr>
          <a:xfrm>
            <a:off x="7518752" y="4717052"/>
            <a:ext cx="262286" cy="323099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83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11">
            <a:extLst>
              <a:ext uri="{FF2B5EF4-FFF2-40B4-BE49-F238E27FC236}">
                <a16:creationId xmlns:a16="http://schemas.microsoft.com/office/drawing/2014/main" id="{1684012E-F48E-4AC7-BDED-295C30A45548}"/>
              </a:ext>
            </a:extLst>
          </p:cNvPr>
          <p:cNvSpPr>
            <a:spLocks noChangeAspect="1"/>
          </p:cNvSpPr>
          <p:nvPr/>
        </p:nvSpPr>
        <p:spPr>
          <a:xfrm>
            <a:off x="8035095" y="4713736"/>
            <a:ext cx="777988" cy="399817"/>
          </a:xfrm>
          <a:prstGeom prst="rect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8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8C9DEC3-E978-40AA-9E66-9F332248311E}"/>
              </a:ext>
            </a:extLst>
          </p:cNvPr>
          <p:cNvSpPr/>
          <p:nvPr/>
        </p:nvSpPr>
        <p:spPr>
          <a:xfrm>
            <a:off x="0" y="1"/>
            <a:ext cx="9906000" cy="108989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32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Информация о программном комплексе "Квазар"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BEA095-ACAE-499F-8EF4-A5296DD07C1B}"/>
              </a:ext>
            </a:extLst>
          </p:cNvPr>
          <p:cNvSpPr txBox="1"/>
          <p:nvPr/>
        </p:nvSpPr>
        <p:spPr>
          <a:xfrm flipH="1">
            <a:off x="417691" y="1806276"/>
            <a:ext cx="9070618" cy="757649"/>
          </a:xfrm>
          <a:prstGeom prst="rect">
            <a:avLst/>
          </a:prstGeom>
          <a:solidFill>
            <a:srgbClr val="FF3300"/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lIns="180000" tIns="72000" rIns="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Компания-разработчик				               ООО "МедСофт"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A24F76-9E65-445F-8856-6BE1C893E9B9}"/>
              </a:ext>
            </a:extLst>
          </p:cNvPr>
          <p:cNvSpPr/>
          <p:nvPr/>
        </p:nvSpPr>
        <p:spPr>
          <a:xfrm>
            <a:off x="5903089" y="1684130"/>
            <a:ext cx="138896" cy="468966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8726A5-DB36-40A0-84C9-772ECDF12B8D}"/>
              </a:ext>
            </a:extLst>
          </p:cNvPr>
          <p:cNvSpPr txBox="1"/>
          <p:nvPr/>
        </p:nvSpPr>
        <p:spPr>
          <a:xfrm flipH="1">
            <a:off x="6817095" y="2821397"/>
            <a:ext cx="1880253" cy="5118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lIns="0" tIns="72000" rIns="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b="0"/>
            </a:lvl1pPr>
          </a:lstStyle>
          <a:p>
            <a:pPr algn="ctr"/>
            <a:r>
              <a:rPr lang="ru-RU" dirty="0"/>
              <a:t>с 2008 года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A634CCD-AFDA-428F-A52F-2B21BC5072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98" y="3703737"/>
            <a:ext cx="1465050" cy="503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B30CEE-66F9-4095-86D0-14BCAD7D96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36" y="5617952"/>
            <a:ext cx="802603" cy="4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57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51C1EAC-B349-4863-86E2-D038CD5B2D3B}"/>
              </a:ext>
            </a:extLst>
          </p:cNvPr>
          <p:cNvSpPr txBox="1"/>
          <p:nvPr/>
        </p:nvSpPr>
        <p:spPr>
          <a:xfrm flipH="1">
            <a:off x="417691" y="1753606"/>
            <a:ext cx="9070618" cy="926449"/>
          </a:xfrm>
          <a:prstGeom prst="rect">
            <a:avLst/>
          </a:prstGeom>
          <a:solidFill>
            <a:srgbClr val="FF3300"/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lIns="180000" tIns="72000" rIns="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4B0F273B-94AE-4F87-81ED-EB8EF0FF4AAF}"/>
              </a:ext>
            </a:extLst>
          </p:cNvPr>
          <p:cNvSpPr/>
          <p:nvPr/>
        </p:nvSpPr>
        <p:spPr>
          <a:xfrm>
            <a:off x="0" y="1"/>
            <a:ext cx="9906000" cy="10619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32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Регионы, эксплуатирующие ПК "Квазар"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8284878-587C-4AE5-8640-27F7D5CDD12A}"/>
              </a:ext>
            </a:extLst>
          </p:cNvPr>
          <p:cNvSpPr txBox="1"/>
          <p:nvPr/>
        </p:nvSpPr>
        <p:spPr>
          <a:xfrm flipH="1">
            <a:off x="3665219" y="1917183"/>
            <a:ext cx="1795142" cy="586765"/>
          </a:xfrm>
          <a:prstGeom prst="rect">
            <a:avLst/>
          </a:prstGeom>
          <a:noFill/>
        </p:spPr>
        <p:txBody>
          <a:bodyPr wrap="square" lIns="0" tIns="72000" rIns="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800" b="0" dirty="0"/>
              <a:t>Липецкая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800" b="0" dirty="0"/>
              <a:t>область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4315278-2E02-4780-AC06-AE016CC606B9}"/>
              </a:ext>
            </a:extLst>
          </p:cNvPr>
          <p:cNvSpPr txBox="1"/>
          <p:nvPr/>
        </p:nvSpPr>
        <p:spPr>
          <a:xfrm flipH="1">
            <a:off x="5539036" y="1907616"/>
            <a:ext cx="1874245" cy="586765"/>
          </a:xfrm>
          <a:prstGeom prst="rect">
            <a:avLst/>
          </a:prstGeom>
          <a:noFill/>
        </p:spPr>
        <p:txBody>
          <a:bodyPr wrap="square" lIns="0" tIns="72000" rIns="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800" b="0" dirty="0"/>
              <a:t>Воронежская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800" b="0" dirty="0"/>
              <a:t>область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DFE3B1D-8E95-410B-B617-52ED550F1FF7}"/>
              </a:ext>
            </a:extLst>
          </p:cNvPr>
          <p:cNvSpPr txBox="1"/>
          <p:nvPr/>
        </p:nvSpPr>
        <p:spPr>
          <a:xfrm flipH="1">
            <a:off x="7635155" y="1907616"/>
            <a:ext cx="1708337" cy="630470"/>
          </a:xfrm>
          <a:prstGeom prst="rect">
            <a:avLst/>
          </a:prstGeom>
          <a:noFill/>
        </p:spPr>
        <p:txBody>
          <a:bodyPr wrap="square" lIns="0" tIns="108000" rIns="0" bIns="72000" numCol="1" spcCol="360000" rtlCol="0" anchor="ctr" anchorCtr="1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800" b="0" dirty="0"/>
              <a:t>Псковская область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505D2D-CF62-43F4-A751-79CE3BAD710F}"/>
              </a:ext>
            </a:extLst>
          </p:cNvPr>
          <p:cNvSpPr txBox="1"/>
          <p:nvPr/>
        </p:nvSpPr>
        <p:spPr>
          <a:xfrm flipH="1">
            <a:off x="417691" y="2780025"/>
            <a:ext cx="9070618" cy="76665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lIns="180000" tIns="72000" rIns="511200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Количество медицинских организаций (МО)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A575E9F-CECB-4315-9824-316EF5F53C2C}"/>
              </a:ext>
            </a:extLst>
          </p:cNvPr>
          <p:cNvSpPr txBox="1"/>
          <p:nvPr/>
        </p:nvSpPr>
        <p:spPr>
          <a:xfrm flipH="1">
            <a:off x="417691" y="3646764"/>
            <a:ext cx="9070618" cy="75371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lIns="180000" tIns="72000" rIns="511200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b="0"/>
            </a:lvl1pPr>
          </a:lstStyle>
          <a:p>
            <a:r>
              <a:rPr lang="ru-RU" dirty="0"/>
              <a:t>Количество пользователей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5CD7277-12CD-43DE-BC4B-2FB51FA9BBE6}"/>
              </a:ext>
            </a:extLst>
          </p:cNvPr>
          <p:cNvSpPr txBox="1"/>
          <p:nvPr/>
        </p:nvSpPr>
        <p:spPr>
          <a:xfrm flipH="1">
            <a:off x="417691" y="4508278"/>
            <a:ext cx="9070618" cy="9070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lIns="180000" tIns="72000" rIns="511200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b="0"/>
            </a:lvl1pPr>
          </a:lstStyle>
          <a:p>
            <a:r>
              <a:rPr lang="ru-RU" dirty="0"/>
              <a:t>Всего пациентов в Системе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00EC1E6-C796-41F8-953D-FE3B34DFB884}"/>
              </a:ext>
            </a:extLst>
          </p:cNvPr>
          <p:cNvSpPr txBox="1"/>
          <p:nvPr/>
        </p:nvSpPr>
        <p:spPr>
          <a:xfrm flipH="1">
            <a:off x="3665219" y="2853314"/>
            <a:ext cx="1787014" cy="622909"/>
          </a:xfrm>
          <a:prstGeom prst="rect">
            <a:avLst/>
          </a:prstGeom>
          <a:noFill/>
        </p:spPr>
        <p:txBody>
          <a:bodyPr wrap="square" lIns="0" tIns="72000" rIns="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&gt;</a:t>
            </a:r>
            <a:r>
              <a:rPr lang="ru-RU" sz="1800" dirty="0">
                <a:solidFill>
                  <a:schemeClr val="tx1"/>
                </a:solidFill>
              </a:rPr>
              <a:t> 60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17A3873-2D8C-4909-BCDF-BB5436A34210}"/>
              </a:ext>
            </a:extLst>
          </p:cNvPr>
          <p:cNvSpPr txBox="1"/>
          <p:nvPr/>
        </p:nvSpPr>
        <p:spPr>
          <a:xfrm flipH="1">
            <a:off x="5759889" y="2853313"/>
            <a:ext cx="1457408" cy="622909"/>
          </a:xfrm>
          <a:prstGeom prst="rect">
            <a:avLst/>
          </a:prstGeom>
          <a:noFill/>
        </p:spPr>
        <p:txBody>
          <a:bodyPr wrap="square" lIns="0" tIns="72000" rIns="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&gt;</a:t>
            </a:r>
            <a:r>
              <a:rPr lang="ru-RU" sz="1800" b="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093651A-0716-4084-970C-FC1C4F8E55E8}"/>
              </a:ext>
            </a:extLst>
          </p:cNvPr>
          <p:cNvSpPr txBox="1"/>
          <p:nvPr/>
        </p:nvSpPr>
        <p:spPr>
          <a:xfrm flipH="1">
            <a:off x="7490345" y="2844077"/>
            <a:ext cx="1997961" cy="622909"/>
          </a:xfrm>
          <a:prstGeom prst="rect">
            <a:avLst/>
          </a:prstGeom>
          <a:noFill/>
        </p:spPr>
        <p:txBody>
          <a:bodyPr wrap="square" lIns="0" tIns="72000" rIns="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&gt;</a:t>
            </a:r>
            <a:r>
              <a:rPr lang="ru-RU" sz="1800" b="0" dirty="0">
                <a:solidFill>
                  <a:schemeClr val="tx1"/>
                </a:solidFill>
              </a:rPr>
              <a:t> 4</a:t>
            </a:r>
            <a:r>
              <a:rPr lang="ru-RU" sz="1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ED7A96C-6DA7-40AE-A3A1-89B18D8D7185}"/>
              </a:ext>
            </a:extLst>
          </p:cNvPr>
          <p:cNvSpPr txBox="1"/>
          <p:nvPr/>
        </p:nvSpPr>
        <p:spPr>
          <a:xfrm flipH="1">
            <a:off x="3665219" y="3646764"/>
            <a:ext cx="1795140" cy="753719"/>
          </a:xfrm>
          <a:prstGeom prst="rect">
            <a:avLst/>
          </a:prstGeom>
          <a:noFill/>
        </p:spPr>
        <p:txBody>
          <a:bodyPr wrap="square" lIns="0" tIns="72000" rIns="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&gt;</a:t>
            </a:r>
            <a:r>
              <a:rPr lang="ru-RU" sz="1800" b="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10</a:t>
            </a:r>
            <a:r>
              <a:rPr lang="ru-RU" sz="1800" b="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000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C6421C4-05BD-4FDA-B011-C13602ABB31D}"/>
              </a:ext>
            </a:extLst>
          </p:cNvPr>
          <p:cNvSpPr txBox="1"/>
          <p:nvPr/>
        </p:nvSpPr>
        <p:spPr>
          <a:xfrm flipH="1">
            <a:off x="5539034" y="3646760"/>
            <a:ext cx="1874245" cy="753719"/>
          </a:xfrm>
          <a:prstGeom prst="rect">
            <a:avLst/>
          </a:prstGeom>
          <a:noFill/>
        </p:spPr>
        <p:txBody>
          <a:bodyPr wrap="square" lIns="0" tIns="72000" rIns="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&gt;</a:t>
            </a:r>
            <a:r>
              <a:rPr lang="ru-RU" sz="1800" b="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18 000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5101737-F365-4FE7-8876-08C7604D10F6}"/>
              </a:ext>
            </a:extLst>
          </p:cNvPr>
          <p:cNvSpPr txBox="1"/>
          <p:nvPr/>
        </p:nvSpPr>
        <p:spPr>
          <a:xfrm flipH="1">
            <a:off x="7490344" y="3646764"/>
            <a:ext cx="1997961" cy="753719"/>
          </a:xfrm>
          <a:prstGeom prst="rect">
            <a:avLst/>
          </a:prstGeom>
          <a:noFill/>
        </p:spPr>
        <p:txBody>
          <a:bodyPr wrap="square" lIns="0" tIns="72000" rIns="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&gt;</a:t>
            </a:r>
            <a:r>
              <a:rPr lang="ru-RU" sz="1800" b="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2 000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A5ED9FB-279D-4908-AE30-6DF6C1B49ADE}"/>
              </a:ext>
            </a:extLst>
          </p:cNvPr>
          <p:cNvSpPr txBox="1"/>
          <p:nvPr/>
        </p:nvSpPr>
        <p:spPr>
          <a:xfrm flipH="1">
            <a:off x="3665219" y="4762924"/>
            <a:ext cx="1787014" cy="468000"/>
          </a:xfrm>
          <a:prstGeom prst="rect">
            <a:avLst/>
          </a:prstGeom>
          <a:noFill/>
        </p:spPr>
        <p:txBody>
          <a:bodyPr wrap="square" lIns="0" tIns="72000" rIns="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1 200 000</a:t>
            </a:r>
            <a:r>
              <a:rPr lang="en-US" sz="1800" dirty="0">
                <a:solidFill>
                  <a:schemeClr val="tx1"/>
                </a:solidFill>
              </a:rPr>
              <a:t>+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CFAAABA-FDAA-416C-9EC4-74F4398C792D}"/>
              </a:ext>
            </a:extLst>
          </p:cNvPr>
          <p:cNvSpPr txBox="1"/>
          <p:nvPr/>
        </p:nvSpPr>
        <p:spPr>
          <a:xfrm flipH="1">
            <a:off x="7723245" y="4762924"/>
            <a:ext cx="1457408" cy="468000"/>
          </a:xfrm>
          <a:prstGeom prst="rect">
            <a:avLst/>
          </a:prstGeom>
          <a:noFill/>
        </p:spPr>
        <p:txBody>
          <a:bodyPr wrap="square" lIns="0" tIns="72000" rIns="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700 000</a:t>
            </a:r>
            <a:r>
              <a:rPr lang="en-US" sz="1800" dirty="0">
                <a:solidFill>
                  <a:schemeClr val="tx1"/>
                </a:solidFill>
              </a:rPr>
              <a:t>+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848CEC3E-1EBB-44AA-A716-E09A6CE3BDCA}"/>
              </a:ext>
            </a:extLst>
          </p:cNvPr>
          <p:cNvSpPr/>
          <p:nvPr/>
        </p:nvSpPr>
        <p:spPr>
          <a:xfrm>
            <a:off x="3588152" y="1707162"/>
            <a:ext cx="77068" cy="393001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FF76413C-92E0-4DC9-8415-181A848E0F42}"/>
              </a:ext>
            </a:extLst>
          </p:cNvPr>
          <p:cNvSpPr/>
          <p:nvPr/>
        </p:nvSpPr>
        <p:spPr>
          <a:xfrm>
            <a:off x="5461969" y="1662503"/>
            <a:ext cx="77068" cy="393001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1C0355F5-05A3-430C-BF7B-61E09D0A33E4}"/>
              </a:ext>
            </a:extLst>
          </p:cNvPr>
          <p:cNvSpPr/>
          <p:nvPr/>
        </p:nvSpPr>
        <p:spPr>
          <a:xfrm>
            <a:off x="7414889" y="1707162"/>
            <a:ext cx="77068" cy="393001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8FBFA39-1BC4-411B-8406-5F6C9EF236CA}"/>
              </a:ext>
            </a:extLst>
          </p:cNvPr>
          <p:cNvSpPr txBox="1"/>
          <p:nvPr/>
        </p:nvSpPr>
        <p:spPr>
          <a:xfrm flipH="1">
            <a:off x="417690" y="1940333"/>
            <a:ext cx="3170462" cy="586765"/>
          </a:xfrm>
          <a:prstGeom prst="rect">
            <a:avLst/>
          </a:prstGeom>
          <a:noFill/>
        </p:spPr>
        <p:txBody>
          <a:bodyPr wrap="square" lIns="0" tIns="72000" rIns="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800" dirty="0"/>
              <a:t>в Российской Федерации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719DED3-A2E8-4A2D-967F-17C4B6F23E64}"/>
              </a:ext>
            </a:extLst>
          </p:cNvPr>
          <p:cNvSpPr txBox="1"/>
          <p:nvPr/>
        </p:nvSpPr>
        <p:spPr>
          <a:xfrm>
            <a:off x="358813" y="5591416"/>
            <a:ext cx="881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в рамках использования подсистемы территориального фонда обязательного</a:t>
            </a: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медицинского страхования "Учёт оказанной помощи"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BB883A-C0D9-47E1-A07A-0CA8CF0B0AAC}"/>
              </a:ext>
            </a:extLst>
          </p:cNvPr>
          <p:cNvSpPr txBox="1"/>
          <p:nvPr/>
        </p:nvSpPr>
        <p:spPr>
          <a:xfrm flipH="1">
            <a:off x="5555360" y="4761130"/>
            <a:ext cx="1843206" cy="468000"/>
          </a:xfrm>
          <a:prstGeom prst="rect">
            <a:avLst/>
          </a:prstGeom>
          <a:noFill/>
        </p:spPr>
        <p:txBody>
          <a:bodyPr wrap="square" lIns="0" tIns="72000" rIns="0" bIns="72000" numCol="1" spcCol="360000" rtlCol="0" anchor="ctr" anchorCtr="0">
            <a:no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2 500 000</a:t>
            </a:r>
            <a:r>
              <a:rPr lang="en-US" sz="1800" dirty="0">
                <a:solidFill>
                  <a:schemeClr val="tx1"/>
                </a:solidFill>
              </a:rPr>
              <a:t>+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5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4B3590-D170-460E-9DF2-860ACCE65F3B}"/>
              </a:ext>
            </a:extLst>
          </p:cNvPr>
          <p:cNvSpPr/>
          <p:nvPr/>
        </p:nvSpPr>
        <p:spPr>
          <a:xfrm>
            <a:off x="0" y="-27708"/>
            <a:ext cx="9906000" cy="110369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b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2800" b="1" dirty="0">
                <a:ln w="12700" cmpd="sng">
                  <a:noFill/>
                  <a:prstDash val="solid"/>
                </a:ln>
                <a:solidFill>
                  <a:srgbClr val="FF3300"/>
                </a:solidFill>
              </a:rPr>
              <a:t>Техническая поддержка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C1EAC-B349-4863-86E2-D038CD5B2D3B}"/>
              </a:ext>
            </a:extLst>
          </p:cNvPr>
          <p:cNvSpPr txBox="1"/>
          <p:nvPr/>
        </p:nvSpPr>
        <p:spPr>
          <a:xfrm flipH="1">
            <a:off x="1994780" y="2087795"/>
            <a:ext cx="2569580" cy="1013942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>
              <a:spcBef>
                <a:spcPts val="1200"/>
              </a:spcBef>
            </a:pPr>
            <a:r>
              <a:rPr lang="ru-RU" sz="2400" dirty="0"/>
              <a:t>Учёт и проработка предложений Заказчика</a:t>
            </a:r>
          </a:p>
        </p:txBody>
      </p:sp>
      <p:sp>
        <p:nvSpPr>
          <p:cNvPr id="2" name="object 94">
            <a:extLst>
              <a:ext uri="{FF2B5EF4-FFF2-40B4-BE49-F238E27FC236}">
                <a16:creationId xmlns:a16="http://schemas.microsoft.com/office/drawing/2014/main" id="{524FA20B-FBD5-42B7-8A58-1871CBC31E99}"/>
              </a:ext>
            </a:extLst>
          </p:cNvPr>
          <p:cNvSpPr/>
          <p:nvPr/>
        </p:nvSpPr>
        <p:spPr>
          <a:xfrm>
            <a:off x="621626" y="2087795"/>
            <a:ext cx="908228" cy="1013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3889262-67AC-4E76-A0B3-D3394995EF53}"/>
              </a:ext>
            </a:extLst>
          </p:cNvPr>
          <p:cNvGrpSpPr/>
          <p:nvPr/>
        </p:nvGrpSpPr>
        <p:grpSpPr>
          <a:xfrm>
            <a:off x="587985" y="4282522"/>
            <a:ext cx="986781" cy="986790"/>
            <a:chOff x="1124116" y="4976412"/>
            <a:chExt cx="986781" cy="986790"/>
          </a:xfrm>
        </p:grpSpPr>
        <p:sp>
          <p:nvSpPr>
            <p:cNvPr id="10" name="object 70">
              <a:extLst>
                <a:ext uri="{FF2B5EF4-FFF2-40B4-BE49-F238E27FC236}">
                  <a16:creationId xmlns:a16="http://schemas.microsoft.com/office/drawing/2014/main" id="{DEED36CE-519A-4AC9-8B57-037244C995A4}"/>
                </a:ext>
              </a:extLst>
            </p:cNvPr>
            <p:cNvSpPr/>
            <p:nvPr/>
          </p:nvSpPr>
          <p:spPr>
            <a:xfrm>
              <a:off x="1124116" y="4976412"/>
              <a:ext cx="908685" cy="986790"/>
            </a:xfrm>
            <a:custGeom>
              <a:avLst/>
              <a:gdLst/>
              <a:ahLst/>
              <a:cxnLst/>
              <a:rect l="l" t="t" r="r" b="b"/>
              <a:pathLst>
                <a:path w="908685" h="986789">
                  <a:moveTo>
                    <a:pt x="493268" y="0"/>
                  </a:moveTo>
                  <a:lnTo>
                    <a:pt x="444271" y="2387"/>
                  </a:lnTo>
                  <a:lnTo>
                    <a:pt x="396283" y="9474"/>
                  </a:lnTo>
                  <a:lnTo>
                    <a:pt x="349569" y="21150"/>
                  </a:lnTo>
                  <a:lnTo>
                    <a:pt x="304398" y="37304"/>
                  </a:lnTo>
                  <a:lnTo>
                    <a:pt x="261035" y="57825"/>
                  </a:lnTo>
                  <a:lnTo>
                    <a:pt x="219749" y="82601"/>
                  </a:lnTo>
                  <a:lnTo>
                    <a:pt x="180807" y="111521"/>
                  </a:lnTo>
                  <a:lnTo>
                    <a:pt x="144475" y="144475"/>
                  </a:lnTo>
                  <a:lnTo>
                    <a:pt x="111518" y="180807"/>
                  </a:lnTo>
                  <a:lnTo>
                    <a:pt x="82596" y="219751"/>
                  </a:lnTo>
                  <a:lnTo>
                    <a:pt x="57819" y="261039"/>
                  </a:lnTo>
                  <a:lnTo>
                    <a:pt x="37299" y="304403"/>
                  </a:lnTo>
                  <a:lnTo>
                    <a:pt x="21147" y="349575"/>
                  </a:lnTo>
                  <a:lnTo>
                    <a:pt x="9472" y="396288"/>
                  </a:lnTo>
                  <a:lnTo>
                    <a:pt x="2386" y="444275"/>
                  </a:lnTo>
                  <a:lnTo>
                    <a:pt x="0" y="493267"/>
                  </a:lnTo>
                  <a:lnTo>
                    <a:pt x="2386" y="542264"/>
                  </a:lnTo>
                  <a:lnTo>
                    <a:pt x="9472" y="590252"/>
                  </a:lnTo>
                  <a:lnTo>
                    <a:pt x="21147" y="636966"/>
                  </a:lnTo>
                  <a:lnTo>
                    <a:pt x="37299" y="682139"/>
                  </a:lnTo>
                  <a:lnTo>
                    <a:pt x="57819" y="725503"/>
                  </a:lnTo>
                  <a:lnTo>
                    <a:pt x="82596" y="766791"/>
                  </a:lnTo>
                  <a:lnTo>
                    <a:pt x="111518" y="805737"/>
                  </a:lnTo>
                  <a:lnTo>
                    <a:pt x="144475" y="842073"/>
                  </a:lnTo>
                  <a:lnTo>
                    <a:pt x="180807" y="875030"/>
                  </a:lnTo>
                  <a:lnTo>
                    <a:pt x="219749" y="903952"/>
                  </a:lnTo>
                  <a:lnTo>
                    <a:pt x="261035" y="928728"/>
                  </a:lnTo>
                  <a:lnTo>
                    <a:pt x="304398" y="949248"/>
                  </a:lnTo>
                  <a:lnTo>
                    <a:pt x="349569" y="965401"/>
                  </a:lnTo>
                  <a:lnTo>
                    <a:pt x="396283" y="977076"/>
                  </a:lnTo>
                  <a:lnTo>
                    <a:pt x="444271" y="984162"/>
                  </a:lnTo>
                  <a:lnTo>
                    <a:pt x="493268" y="986548"/>
                  </a:lnTo>
                  <a:lnTo>
                    <a:pt x="889076" y="986548"/>
                  </a:lnTo>
                  <a:lnTo>
                    <a:pt x="896576" y="985033"/>
                  </a:lnTo>
                  <a:lnTo>
                    <a:pt x="902700" y="980900"/>
                  </a:lnTo>
                  <a:lnTo>
                    <a:pt x="906828" y="974772"/>
                  </a:lnTo>
                  <a:lnTo>
                    <a:pt x="908342" y="967270"/>
                  </a:lnTo>
                  <a:lnTo>
                    <a:pt x="906828" y="959775"/>
                  </a:lnTo>
                  <a:lnTo>
                    <a:pt x="902700" y="953650"/>
                  </a:lnTo>
                  <a:lnTo>
                    <a:pt x="896576" y="949519"/>
                  </a:lnTo>
                  <a:lnTo>
                    <a:pt x="889076" y="948004"/>
                  </a:lnTo>
                  <a:lnTo>
                    <a:pt x="493268" y="948004"/>
                  </a:lnTo>
                  <a:lnTo>
                    <a:pt x="446841" y="945652"/>
                  </a:lnTo>
                  <a:lnTo>
                    <a:pt x="401739" y="938749"/>
                  </a:lnTo>
                  <a:lnTo>
                    <a:pt x="358194" y="927526"/>
                  </a:lnTo>
                  <a:lnTo>
                    <a:pt x="316436" y="912213"/>
                  </a:lnTo>
                  <a:lnTo>
                    <a:pt x="276694" y="893040"/>
                  </a:lnTo>
                  <a:lnTo>
                    <a:pt x="239199" y="870238"/>
                  </a:lnTo>
                  <a:lnTo>
                    <a:pt x="204182" y="844036"/>
                  </a:lnTo>
                  <a:lnTo>
                    <a:pt x="171873" y="814666"/>
                  </a:lnTo>
                  <a:lnTo>
                    <a:pt x="142503" y="782358"/>
                  </a:lnTo>
                  <a:lnTo>
                    <a:pt x="116301" y="747341"/>
                  </a:lnTo>
                  <a:lnTo>
                    <a:pt x="93498" y="709847"/>
                  </a:lnTo>
                  <a:lnTo>
                    <a:pt x="74324" y="670105"/>
                  </a:lnTo>
                  <a:lnTo>
                    <a:pt x="59010" y="628345"/>
                  </a:lnTo>
                  <a:lnTo>
                    <a:pt x="47787" y="584799"/>
                  </a:lnTo>
                  <a:lnTo>
                    <a:pt x="40884" y="539697"/>
                  </a:lnTo>
                  <a:lnTo>
                    <a:pt x="38531" y="493267"/>
                  </a:lnTo>
                  <a:lnTo>
                    <a:pt x="40884" y="446841"/>
                  </a:lnTo>
                  <a:lnTo>
                    <a:pt x="47787" y="401740"/>
                  </a:lnTo>
                  <a:lnTo>
                    <a:pt x="59010" y="358195"/>
                  </a:lnTo>
                  <a:lnTo>
                    <a:pt x="74324" y="316438"/>
                  </a:lnTo>
                  <a:lnTo>
                    <a:pt x="93498" y="276697"/>
                  </a:lnTo>
                  <a:lnTo>
                    <a:pt x="116301" y="239203"/>
                  </a:lnTo>
                  <a:lnTo>
                    <a:pt x="142503" y="204188"/>
                  </a:lnTo>
                  <a:lnTo>
                    <a:pt x="171873" y="171880"/>
                  </a:lnTo>
                  <a:lnTo>
                    <a:pt x="204182" y="142510"/>
                  </a:lnTo>
                  <a:lnTo>
                    <a:pt x="239199" y="116309"/>
                  </a:lnTo>
                  <a:lnTo>
                    <a:pt x="276694" y="93507"/>
                  </a:lnTo>
                  <a:lnTo>
                    <a:pt x="316436" y="74335"/>
                  </a:lnTo>
                  <a:lnTo>
                    <a:pt x="358194" y="59022"/>
                  </a:lnTo>
                  <a:lnTo>
                    <a:pt x="401739" y="47799"/>
                  </a:lnTo>
                  <a:lnTo>
                    <a:pt x="446841" y="40896"/>
                  </a:lnTo>
                  <a:lnTo>
                    <a:pt x="493268" y="38544"/>
                  </a:lnTo>
                  <a:lnTo>
                    <a:pt x="542236" y="41166"/>
                  </a:lnTo>
                  <a:lnTo>
                    <a:pt x="590213" y="48938"/>
                  </a:lnTo>
                  <a:lnTo>
                    <a:pt x="636839" y="61718"/>
                  </a:lnTo>
                  <a:lnTo>
                    <a:pt x="681759" y="79365"/>
                  </a:lnTo>
                  <a:lnTo>
                    <a:pt x="724614" y="101735"/>
                  </a:lnTo>
                  <a:lnTo>
                    <a:pt x="765048" y="128689"/>
                  </a:lnTo>
                  <a:lnTo>
                    <a:pt x="743902" y="128689"/>
                  </a:lnTo>
                  <a:lnTo>
                    <a:pt x="736402" y="130204"/>
                  </a:lnTo>
                  <a:lnTo>
                    <a:pt x="730278" y="134335"/>
                  </a:lnTo>
                  <a:lnTo>
                    <a:pt x="726150" y="140460"/>
                  </a:lnTo>
                  <a:lnTo>
                    <a:pt x="724636" y="147954"/>
                  </a:lnTo>
                  <a:lnTo>
                    <a:pt x="726150" y="155457"/>
                  </a:lnTo>
                  <a:lnTo>
                    <a:pt x="730278" y="161585"/>
                  </a:lnTo>
                  <a:lnTo>
                    <a:pt x="736402" y="165717"/>
                  </a:lnTo>
                  <a:lnTo>
                    <a:pt x="743902" y="167233"/>
                  </a:lnTo>
                  <a:lnTo>
                    <a:pt x="817079" y="167233"/>
                  </a:lnTo>
                  <a:lnTo>
                    <a:pt x="824574" y="165717"/>
                  </a:lnTo>
                  <a:lnTo>
                    <a:pt x="830699" y="161585"/>
                  </a:lnTo>
                  <a:lnTo>
                    <a:pt x="834830" y="155457"/>
                  </a:lnTo>
                  <a:lnTo>
                    <a:pt x="836345" y="147954"/>
                  </a:lnTo>
                  <a:lnTo>
                    <a:pt x="836345" y="74790"/>
                  </a:lnTo>
                  <a:lnTo>
                    <a:pt x="834830" y="67290"/>
                  </a:lnTo>
                  <a:lnTo>
                    <a:pt x="830699" y="61166"/>
                  </a:lnTo>
                  <a:lnTo>
                    <a:pt x="824574" y="57038"/>
                  </a:lnTo>
                  <a:lnTo>
                    <a:pt x="817079" y="55524"/>
                  </a:lnTo>
                  <a:lnTo>
                    <a:pt x="809577" y="57038"/>
                  </a:lnTo>
                  <a:lnTo>
                    <a:pt x="803449" y="61166"/>
                  </a:lnTo>
                  <a:lnTo>
                    <a:pt x="799316" y="67290"/>
                  </a:lnTo>
                  <a:lnTo>
                    <a:pt x="797801" y="74790"/>
                  </a:lnTo>
                  <a:lnTo>
                    <a:pt x="797801" y="105244"/>
                  </a:lnTo>
                  <a:lnTo>
                    <a:pt x="759490" y="77969"/>
                  </a:lnTo>
                  <a:lnTo>
                    <a:pt x="718991" y="54594"/>
                  </a:lnTo>
                  <a:lnTo>
                    <a:pt x="676578" y="35227"/>
                  </a:lnTo>
                  <a:lnTo>
                    <a:pt x="632526" y="19977"/>
                  </a:lnTo>
                  <a:lnTo>
                    <a:pt x="587107" y="8950"/>
                  </a:lnTo>
                  <a:lnTo>
                    <a:pt x="540596" y="2255"/>
                  </a:lnTo>
                  <a:lnTo>
                    <a:pt x="493268" y="0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1">
              <a:extLst>
                <a:ext uri="{FF2B5EF4-FFF2-40B4-BE49-F238E27FC236}">
                  <a16:creationId xmlns:a16="http://schemas.microsoft.com/office/drawing/2014/main" id="{76F2AF5A-5BD2-4962-9705-FC5B76BFB29A}"/>
                </a:ext>
              </a:extLst>
            </p:cNvPr>
            <p:cNvSpPr/>
            <p:nvPr/>
          </p:nvSpPr>
          <p:spPr>
            <a:xfrm>
              <a:off x="1249770" y="5102081"/>
              <a:ext cx="734695" cy="735330"/>
            </a:xfrm>
            <a:custGeom>
              <a:avLst/>
              <a:gdLst/>
              <a:ahLst/>
              <a:cxnLst/>
              <a:rect l="l" t="t" r="r" b="b"/>
              <a:pathLst>
                <a:path w="734694" h="735329">
                  <a:moveTo>
                    <a:pt x="356867" y="0"/>
                  </a:moveTo>
                  <a:lnTo>
                    <a:pt x="307944" y="4734"/>
                  </a:lnTo>
                  <a:lnTo>
                    <a:pt x="260182" y="15867"/>
                  </a:lnTo>
                  <a:lnTo>
                    <a:pt x="214320" y="33226"/>
                  </a:lnTo>
                  <a:lnTo>
                    <a:pt x="171096" y="56638"/>
                  </a:lnTo>
                  <a:lnTo>
                    <a:pt x="162395" y="76072"/>
                  </a:lnTo>
                  <a:lnTo>
                    <a:pt x="165127" y="83219"/>
                  </a:lnTo>
                  <a:lnTo>
                    <a:pt x="170418" y="88745"/>
                  </a:lnTo>
                  <a:lnTo>
                    <a:pt x="177184" y="91710"/>
                  </a:lnTo>
                  <a:lnTo>
                    <a:pt x="184567" y="91925"/>
                  </a:lnTo>
                  <a:lnTo>
                    <a:pt x="191708" y="89201"/>
                  </a:lnTo>
                  <a:lnTo>
                    <a:pt x="236099" y="65725"/>
                  </a:lnTo>
                  <a:lnTo>
                    <a:pt x="282800" y="49613"/>
                  </a:lnTo>
                  <a:lnTo>
                    <a:pt x="330931" y="40767"/>
                  </a:lnTo>
                  <a:lnTo>
                    <a:pt x="379610" y="39089"/>
                  </a:lnTo>
                  <a:lnTo>
                    <a:pt x="427958" y="44481"/>
                  </a:lnTo>
                  <a:lnTo>
                    <a:pt x="475095" y="56846"/>
                  </a:lnTo>
                  <a:lnTo>
                    <a:pt x="520140" y="76085"/>
                  </a:lnTo>
                  <a:lnTo>
                    <a:pt x="562212" y="102100"/>
                  </a:lnTo>
                  <a:lnTo>
                    <a:pt x="600432" y="134794"/>
                  </a:lnTo>
                  <a:lnTo>
                    <a:pt x="632260" y="171679"/>
                  </a:lnTo>
                  <a:lnTo>
                    <a:pt x="657722" y="211832"/>
                  </a:lnTo>
                  <a:lnTo>
                    <a:pt x="676819" y="254525"/>
                  </a:lnTo>
                  <a:lnTo>
                    <a:pt x="689550" y="299033"/>
                  </a:lnTo>
                  <a:lnTo>
                    <a:pt x="695915" y="344629"/>
                  </a:lnTo>
                  <a:lnTo>
                    <a:pt x="695915" y="390588"/>
                  </a:lnTo>
                  <a:lnTo>
                    <a:pt x="689550" y="436184"/>
                  </a:lnTo>
                  <a:lnTo>
                    <a:pt x="676819" y="480690"/>
                  </a:lnTo>
                  <a:lnTo>
                    <a:pt x="657722" y="523381"/>
                  </a:lnTo>
                  <a:lnTo>
                    <a:pt x="632260" y="563531"/>
                  </a:lnTo>
                  <a:lnTo>
                    <a:pt x="600432" y="600414"/>
                  </a:lnTo>
                  <a:lnTo>
                    <a:pt x="559662" y="635081"/>
                  </a:lnTo>
                  <a:lnTo>
                    <a:pt x="515033" y="662046"/>
                  </a:lnTo>
                  <a:lnTo>
                    <a:pt x="467508" y="681305"/>
                  </a:lnTo>
                  <a:lnTo>
                    <a:pt x="418048" y="692859"/>
                  </a:lnTo>
                  <a:lnTo>
                    <a:pt x="367616" y="696705"/>
                  </a:lnTo>
                  <a:lnTo>
                    <a:pt x="317191" y="692848"/>
                  </a:lnTo>
                  <a:lnTo>
                    <a:pt x="267727" y="681291"/>
                  </a:lnTo>
                  <a:lnTo>
                    <a:pt x="220194" y="662033"/>
                  </a:lnTo>
                  <a:lnTo>
                    <a:pt x="175562" y="635074"/>
                  </a:lnTo>
                  <a:lnTo>
                    <a:pt x="134799" y="600414"/>
                  </a:lnTo>
                  <a:lnTo>
                    <a:pt x="101666" y="561884"/>
                  </a:lnTo>
                  <a:lnTo>
                    <a:pt x="75334" y="519819"/>
                  </a:lnTo>
                  <a:lnTo>
                    <a:pt x="55890" y="475002"/>
                  </a:lnTo>
                  <a:lnTo>
                    <a:pt x="43424" y="428219"/>
                  </a:lnTo>
                  <a:lnTo>
                    <a:pt x="38024" y="380254"/>
                  </a:lnTo>
                  <a:lnTo>
                    <a:pt x="39778" y="331892"/>
                  </a:lnTo>
                  <a:lnTo>
                    <a:pt x="48775" y="283919"/>
                  </a:lnTo>
                  <a:lnTo>
                    <a:pt x="65103" y="237118"/>
                  </a:lnTo>
                  <a:lnTo>
                    <a:pt x="88851" y="192274"/>
                  </a:lnTo>
                  <a:lnTo>
                    <a:pt x="91564" y="185115"/>
                  </a:lnTo>
                  <a:lnTo>
                    <a:pt x="32954" y="214912"/>
                  </a:lnTo>
                  <a:lnTo>
                    <a:pt x="15707" y="260734"/>
                  </a:lnTo>
                  <a:lnTo>
                    <a:pt x="4665" y="308441"/>
                  </a:lnTo>
                  <a:lnTo>
                    <a:pt x="0" y="357296"/>
                  </a:lnTo>
                  <a:lnTo>
                    <a:pt x="1881" y="406561"/>
                  </a:lnTo>
                  <a:lnTo>
                    <a:pt x="10565" y="455833"/>
                  </a:lnTo>
                  <a:lnTo>
                    <a:pt x="25803" y="503275"/>
                  </a:lnTo>
                  <a:lnTo>
                    <a:pt x="47266" y="548191"/>
                  </a:lnTo>
                  <a:lnTo>
                    <a:pt x="74624" y="589886"/>
                  </a:lnTo>
                  <a:lnTo>
                    <a:pt x="107545" y="627668"/>
                  </a:lnTo>
                  <a:lnTo>
                    <a:pt x="145166" y="660531"/>
                  </a:lnTo>
                  <a:lnTo>
                    <a:pt x="185910" y="687418"/>
                  </a:lnTo>
                  <a:lnTo>
                    <a:pt x="229151" y="708329"/>
                  </a:lnTo>
                  <a:lnTo>
                    <a:pt x="274265" y="723264"/>
                  </a:lnTo>
                  <a:lnTo>
                    <a:pt x="320628" y="732225"/>
                  </a:lnTo>
                  <a:lnTo>
                    <a:pt x="367616" y="735212"/>
                  </a:lnTo>
                  <a:lnTo>
                    <a:pt x="414603" y="732225"/>
                  </a:lnTo>
                  <a:lnTo>
                    <a:pt x="460966" y="723264"/>
                  </a:lnTo>
                  <a:lnTo>
                    <a:pt x="506079" y="708329"/>
                  </a:lnTo>
                  <a:lnTo>
                    <a:pt x="549318" y="687418"/>
                  </a:lnTo>
                  <a:lnTo>
                    <a:pt x="590058" y="660531"/>
                  </a:lnTo>
                  <a:lnTo>
                    <a:pt x="627674" y="627668"/>
                  </a:lnTo>
                  <a:lnTo>
                    <a:pt x="658222" y="593062"/>
                  </a:lnTo>
                  <a:lnTo>
                    <a:pt x="683679" y="555754"/>
                  </a:lnTo>
                  <a:lnTo>
                    <a:pt x="704045" y="516235"/>
                  </a:lnTo>
                  <a:lnTo>
                    <a:pt x="719319" y="474997"/>
                  </a:lnTo>
                  <a:lnTo>
                    <a:pt x="729502" y="432531"/>
                  </a:lnTo>
                  <a:lnTo>
                    <a:pt x="734594" y="389328"/>
                  </a:lnTo>
                  <a:lnTo>
                    <a:pt x="734594" y="345879"/>
                  </a:lnTo>
                  <a:lnTo>
                    <a:pt x="729502" y="302676"/>
                  </a:lnTo>
                  <a:lnTo>
                    <a:pt x="719319" y="260210"/>
                  </a:lnTo>
                  <a:lnTo>
                    <a:pt x="704045" y="218972"/>
                  </a:lnTo>
                  <a:lnTo>
                    <a:pt x="683679" y="179453"/>
                  </a:lnTo>
                  <a:lnTo>
                    <a:pt x="658222" y="142145"/>
                  </a:lnTo>
                  <a:lnTo>
                    <a:pt x="627674" y="107539"/>
                  </a:lnTo>
                  <a:lnTo>
                    <a:pt x="589839" y="74573"/>
                  </a:lnTo>
                  <a:lnTo>
                    <a:pt x="548078" y="47187"/>
                  </a:lnTo>
                  <a:lnTo>
                    <a:pt x="503088" y="25714"/>
                  </a:lnTo>
                  <a:lnTo>
                    <a:pt x="455567" y="10487"/>
                  </a:lnTo>
                  <a:lnTo>
                    <a:pt x="406211" y="1837"/>
                  </a:lnTo>
                  <a:lnTo>
                    <a:pt x="356867" y="0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2">
              <a:extLst>
                <a:ext uri="{FF2B5EF4-FFF2-40B4-BE49-F238E27FC236}">
                  <a16:creationId xmlns:a16="http://schemas.microsoft.com/office/drawing/2014/main" id="{A82D27B0-F923-4EB7-B29F-84826EDE6698}"/>
                </a:ext>
              </a:extLst>
            </p:cNvPr>
            <p:cNvSpPr/>
            <p:nvPr/>
          </p:nvSpPr>
          <p:spPr>
            <a:xfrm>
              <a:off x="1354354" y="5381095"/>
              <a:ext cx="113195" cy="176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3">
              <a:extLst>
                <a:ext uri="{FF2B5EF4-FFF2-40B4-BE49-F238E27FC236}">
                  <a16:creationId xmlns:a16="http://schemas.microsoft.com/office/drawing/2014/main" id="{904A86C8-CC8E-4969-ADF4-CF0BC1944A1E}"/>
                </a:ext>
              </a:extLst>
            </p:cNvPr>
            <p:cNvSpPr/>
            <p:nvPr/>
          </p:nvSpPr>
          <p:spPr>
            <a:xfrm>
              <a:off x="1488884" y="5381095"/>
              <a:ext cx="104990" cy="1771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4">
              <a:extLst>
                <a:ext uri="{FF2B5EF4-FFF2-40B4-BE49-F238E27FC236}">
                  <a16:creationId xmlns:a16="http://schemas.microsoft.com/office/drawing/2014/main" id="{5F0E15E8-43DE-44E0-9D15-558361B439E1}"/>
                </a:ext>
              </a:extLst>
            </p:cNvPr>
            <p:cNvSpPr/>
            <p:nvPr/>
          </p:nvSpPr>
          <p:spPr>
            <a:xfrm>
              <a:off x="1634871" y="5381095"/>
              <a:ext cx="101563" cy="1769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5">
              <a:extLst>
                <a:ext uri="{FF2B5EF4-FFF2-40B4-BE49-F238E27FC236}">
                  <a16:creationId xmlns:a16="http://schemas.microsoft.com/office/drawing/2014/main" id="{5C590057-3F5C-424C-9C81-91FDF9FF9DA8}"/>
                </a:ext>
              </a:extLst>
            </p:cNvPr>
            <p:cNvSpPr/>
            <p:nvPr/>
          </p:nvSpPr>
          <p:spPr>
            <a:xfrm>
              <a:off x="1757215" y="5381097"/>
              <a:ext cx="122491" cy="1768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6">
              <a:extLst>
                <a:ext uri="{FF2B5EF4-FFF2-40B4-BE49-F238E27FC236}">
                  <a16:creationId xmlns:a16="http://schemas.microsoft.com/office/drawing/2014/main" id="{1B043712-E5BB-42EC-8355-11960F591EDB}"/>
                </a:ext>
              </a:extLst>
            </p:cNvPr>
            <p:cNvSpPr/>
            <p:nvPr/>
          </p:nvSpPr>
          <p:spPr>
            <a:xfrm>
              <a:off x="1351663" y="5203977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24358" y="0"/>
                  </a:moveTo>
                  <a:lnTo>
                    <a:pt x="14198" y="0"/>
                  </a:lnTo>
                  <a:lnTo>
                    <a:pt x="9232" y="2057"/>
                  </a:lnTo>
                  <a:lnTo>
                    <a:pt x="2070" y="9232"/>
                  </a:lnTo>
                  <a:lnTo>
                    <a:pt x="0" y="14198"/>
                  </a:lnTo>
                  <a:lnTo>
                    <a:pt x="0" y="24333"/>
                  </a:lnTo>
                  <a:lnTo>
                    <a:pt x="2070" y="29311"/>
                  </a:lnTo>
                  <a:lnTo>
                    <a:pt x="9232" y="36474"/>
                  </a:lnTo>
                  <a:lnTo>
                    <a:pt x="14198" y="38531"/>
                  </a:lnTo>
                  <a:lnTo>
                    <a:pt x="24358" y="38531"/>
                  </a:lnTo>
                  <a:lnTo>
                    <a:pt x="29324" y="36474"/>
                  </a:lnTo>
                  <a:lnTo>
                    <a:pt x="36487" y="29298"/>
                  </a:lnTo>
                  <a:lnTo>
                    <a:pt x="38544" y="24333"/>
                  </a:lnTo>
                  <a:lnTo>
                    <a:pt x="38544" y="14198"/>
                  </a:lnTo>
                  <a:lnTo>
                    <a:pt x="36487" y="9232"/>
                  </a:lnTo>
                  <a:lnTo>
                    <a:pt x="29324" y="2057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7">
              <a:extLst>
                <a:ext uri="{FF2B5EF4-FFF2-40B4-BE49-F238E27FC236}">
                  <a16:creationId xmlns:a16="http://schemas.microsoft.com/office/drawing/2014/main" id="{AD8B0A24-C40A-474C-B83C-01041F17D96F}"/>
                </a:ext>
              </a:extLst>
            </p:cNvPr>
            <p:cNvSpPr/>
            <p:nvPr/>
          </p:nvSpPr>
          <p:spPr>
            <a:xfrm>
              <a:off x="2071527" y="5924416"/>
              <a:ext cx="39370" cy="38735"/>
            </a:xfrm>
            <a:custGeom>
              <a:avLst/>
              <a:gdLst/>
              <a:ahLst/>
              <a:cxnLst/>
              <a:rect l="l" t="t" r="r" b="b"/>
              <a:pathLst>
                <a:path w="39369" h="38735">
                  <a:moveTo>
                    <a:pt x="19532" y="0"/>
                  </a:moveTo>
                  <a:lnTo>
                    <a:pt x="11771" y="1515"/>
                  </a:lnTo>
                  <a:lnTo>
                    <a:pt x="5646" y="5646"/>
                  </a:lnTo>
                  <a:lnTo>
                    <a:pt x="1515" y="11771"/>
                  </a:lnTo>
                  <a:lnTo>
                    <a:pt x="0" y="19265"/>
                  </a:lnTo>
                  <a:lnTo>
                    <a:pt x="1515" y="26768"/>
                  </a:lnTo>
                  <a:lnTo>
                    <a:pt x="5646" y="32896"/>
                  </a:lnTo>
                  <a:lnTo>
                    <a:pt x="11771" y="37028"/>
                  </a:lnTo>
                  <a:lnTo>
                    <a:pt x="19532" y="38544"/>
                  </a:lnTo>
                  <a:lnTo>
                    <a:pt x="27034" y="37028"/>
                  </a:lnTo>
                  <a:lnTo>
                    <a:pt x="33162" y="32896"/>
                  </a:lnTo>
                  <a:lnTo>
                    <a:pt x="37295" y="26768"/>
                  </a:lnTo>
                  <a:lnTo>
                    <a:pt x="38811" y="19265"/>
                  </a:lnTo>
                  <a:lnTo>
                    <a:pt x="37295" y="11771"/>
                  </a:lnTo>
                  <a:lnTo>
                    <a:pt x="33162" y="5646"/>
                  </a:lnTo>
                  <a:lnTo>
                    <a:pt x="27034" y="1515"/>
                  </a:lnTo>
                  <a:lnTo>
                    <a:pt x="19532" y="0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FE17C65-9251-4798-8F1D-54DDCF933AD2}"/>
              </a:ext>
            </a:extLst>
          </p:cNvPr>
          <p:cNvSpPr txBox="1"/>
          <p:nvPr/>
        </p:nvSpPr>
        <p:spPr>
          <a:xfrm flipH="1">
            <a:off x="1927178" y="4396069"/>
            <a:ext cx="2569580" cy="759174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>
              <a:spcBef>
                <a:spcPts val="1200"/>
              </a:spcBef>
            </a:pPr>
            <a:r>
              <a:rPr lang="ru-RU" sz="2400" dirty="0"/>
              <a:t>Круглосуточная служба поддержки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00AB7A9-34FF-4A94-8311-B19DA2C2DF68}"/>
              </a:ext>
            </a:extLst>
          </p:cNvPr>
          <p:cNvGrpSpPr/>
          <p:nvPr/>
        </p:nvGrpSpPr>
        <p:grpSpPr>
          <a:xfrm>
            <a:off x="5431865" y="2047672"/>
            <a:ext cx="1054418" cy="1054065"/>
            <a:chOff x="5485345" y="2368661"/>
            <a:chExt cx="1054418" cy="1054065"/>
          </a:xfrm>
        </p:grpSpPr>
        <p:sp>
          <p:nvSpPr>
            <p:cNvPr id="21" name="object 78">
              <a:extLst>
                <a:ext uri="{FF2B5EF4-FFF2-40B4-BE49-F238E27FC236}">
                  <a16:creationId xmlns:a16="http://schemas.microsoft.com/office/drawing/2014/main" id="{F8489662-E13E-424F-833B-D0AB459A4BCA}"/>
                </a:ext>
              </a:extLst>
            </p:cNvPr>
            <p:cNvSpPr/>
            <p:nvPr/>
          </p:nvSpPr>
          <p:spPr>
            <a:xfrm>
              <a:off x="5573240" y="2561859"/>
              <a:ext cx="210680" cy="2458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9">
              <a:extLst>
                <a:ext uri="{FF2B5EF4-FFF2-40B4-BE49-F238E27FC236}">
                  <a16:creationId xmlns:a16="http://schemas.microsoft.com/office/drawing/2014/main" id="{D0B140C3-5C6E-463E-90BB-E7F8415EBB0F}"/>
                </a:ext>
              </a:extLst>
            </p:cNvPr>
            <p:cNvSpPr/>
            <p:nvPr/>
          </p:nvSpPr>
          <p:spPr>
            <a:xfrm>
              <a:off x="6258213" y="2983382"/>
              <a:ext cx="210680" cy="2458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0">
              <a:extLst>
                <a:ext uri="{FF2B5EF4-FFF2-40B4-BE49-F238E27FC236}">
                  <a16:creationId xmlns:a16="http://schemas.microsoft.com/office/drawing/2014/main" id="{D62712C8-30DE-406E-941A-9F2E673424BB}"/>
                </a:ext>
              </a:extLst>
            </p:cNvPr>
            <p:cNvSpPr/>
            <p:nvPr/>
          </p:nvSpPr>
          <p:spPr>
            <a:xfrm>
              <a:off x="5485345" y="2610412"/>
              <a:ext cx="557530" cy="636905"/>
            </a:xfrm>
            <a:custGeom>
              <a:avLst/>
              <a:gdLst/>
              <a:ahLst/>
              <a:cxnLst/>
              <a:rect l="l" t="t" r="r" b="b"/>
              <a:pathLst>
                <a:path w="557529" h="636905">
                  <a:moveTo>
                    <a:pt x="105371" y="598284"/>
                  </a:moveTo>
                  <a:lnTo>
                    <a:pt x="70243" y="598284"/>
                  </a:lnTo>
                  <a:lnTo>
                    <a:pt x="70243" y="628561"/>
                  </a:lnTo>
                  <a:lnTo>
                    <a:pt x="78105" y="636422"/>
                  </a:lnTo>
                  <a:lnTo>
                    <a:pt x="308279" y="636422"/>
                  </a:lnTo>
                  <a:lnTo>
                    <a:pt x="316141" y="628561"/>
                  </a:lnTo>
                  <a:lnTo>
                    <a:pt x="316141" y="601294"/>
                  </a:lnTo>
                  <a:lnTo>
                    <a:pt x="105371" y="601294"/>
                  </a:lnTo>
                  <a:lnTo>
                    <a:pt x="105371" y="598284"/>
                  </a:lnTo>
                  <a:close/>
                </a:path>
                <a:path w="557529" h="636905">
                  <a:moveTo>
                    <a:pt x="266458" y="214896"/>
                  </a:moveTo>
                  <a:lnTo>
                    <a:pt x="87745" y="214909"/>
                  </a:lnTo>
                  <a:lnTo>
                    <a:pt x="25749" y="240652"/>
                  </a:lnTo>
                  <a:lnTo>
                    <a:pt x="0" y="302717"/>
                  </a:lnTo>
                  <a:lnTo>
                    <a:pt x="0" y="548601"/>
                  </a:lnTo>
                  <a:lnTo>
                    <a:pt x="4139" y="569115"/>
                  </a:lnTo>
                  <a:lnTo>
                    <a:pt x="15428" y="585863"/>
                  </a:lnTo>
                  <a:lnTo>
                    <a:pt x="32173" y="597154"/>
                  </a:lnTo>
                  <a:lnTo>
                    <a:pt x="52679" y="601294"/>
                  </a:lnTo>
                  <a:lnTo>
                    <a:pt x="58661" y="601294"/>
                  </a:lnTo>
                  <a:lnTo>
                    <a:pt x="64604" y="600278"/>
                  </a:lnTo>
                  <a:lnTo>
                    <a:pt x="70243" y="598284"/>
                  </a:lnTo>
                  <a:lnTo>
                    <a:pt x="105371" y="598284"/>
                  </a:lnTo>
                  <a:lnTo>
                    <a:pt x="105371" y="566165"/>
                  </a:lnTo>
                  <a:lnTo>
                    <a:pt x="42989" y="566165"/>
                  </a:lnTo>
                  <a:lnTo>
                    <a:pt x="35128" y="558304"/>
                  </a:lnTo>
                  <a:lnTo>
                    <a:pt x="35128" y="302717"/>
                  </a:lnTo>
                  <a:lnTo>
                    <a:pt x="39267" y="282209"/>
                  </a:lnTo>
                  <a:lnTo>
                    <a:pt x="50557" y="265460"/>
                  </a:lnTo>
                  <a:lnTo>
                    <a:pt x="67301" y="254166"/>
                  </a:lnTo>
                  <a:lnTo>
                    <a:pt x="87807" y="250024"/>
                  </a:lnTo>
                  <a:lnTo>
                    <a:pt x="266458" y="250024"/>
                  </a:lnTo>
                  <a:lnTo>
                    <a:pt x="276793" y="249030"/>
                  </a:lnTo>
                  <a:lnTo>
                    <a:pt x="286637" y="246048"/>
                  </a:lnTo>
                  <a:lnTo>
                    <a:pt x="295706" y="241197"/>
                  </a:lnTo>
                  <a:lnTo>
                    <a:pt x="303720" y="234594"/>
                  </a:lnTo>
                  <a:lnTo>
                    <a:pt x="323405" y="214909"/>
                  </a:lnTo>
                  <a:lnTo>
                    <a:pt x="266458" y="214896"/>
                  </a:lnTo>
                  <a:close/>
                </a:path>
                <a:path w="557529" h="636905">
                  <a:moveTo>
                    <a:pt x="554322" y="33439"/>
                  </a:moveTo>
                  <a:lnTo>
                    <a:pt x="513524" y="33439"/>
                  </a:lnTo>
                  <a:lnTo>
                    <a:pt x="518871" y="38519"/>
                  </a:lnTo>
                  <a:lnTo>
                    <a:pt x="524154" y="43916"/>
                  </a:lnTo>
                  <a:lnTo>
                    <a:pt x="524040" y="52577"/>
                  </a:lnTo>
                  <a:lnTo>
                    <a:pt x="518426" y="58038"/>
                  </a:lnTo>
                  <a:lnTo>
                    <a:pt x="295059" y="298195"/>
                  </a:lnTo>
                  <a:lnTo>
                    <a:pt x="289047" y="306052"/>
                  </a:lnTo>
                  <a:lnTo>
                    <a:pt x="284640" y="314812"/>
                  </a:lnTo>
                  <a:lnTo>
                    <a:pt x="281930" y="324236"/>
                  </a:lnTo>
                  <a:lnTo>
                    <a:pt x="281012" y="334086"/>
                  </a:lnTo>
                  <a:lnTo>
                    <a:pt x="281012" y="601294"/>
                  </a:lnTo>
                  <a:lnTo>
                    <a:pt x="316141" y="601294"/>
                  </a:lnTo>
                  <a:lnTo>
                    <a:pt x="316141" y="329641"/>
                  </a:lnTo>
                  <a:lnTo>
                    <a:pt x="317804" y="325361"/>
                  </a:lnTo>
                  <a:lnTo>
                    <a:pt x="543712" y="82422"/>
                  </a:lnTo>
                  <a:lnTo>
                    <a:pt x="554117" y="66163"/>
                  </a:lnTo>
                  <a:lnTo>
                    <a:pt x="557369" y="47812"/>
                  </a:lnTo>
                  <a:lnTo>
                    <a:pt x="554322" y="33439"/>
                  </a:lnTo>
                  <a:close/>
                </a:path>
                <a:path w="557529" h="636905">
                  <a:moveTo>
                    <a:pt x="97510" y="320281"/>
                  </a:moveTo>
                  <a:lnTo>
                    <a:pt x="78105" y="320281"/>
                  </a:lnTo>
                  <a:lnTo>
                    <a:pt x="70243" y="328142"/>
                  </a:lnTo>
                  <a:lnTo>
                    <a:pt x="70243" y="558304"/>
                  </a:lnTo>
                  <a:lnTo>
                    <a:pt x="62382" y="566165"/>
                  </a:lnTo>
                  <a:lnTo>
                    <a:pt x="105371" y="566165"/>
                  </a:lnTo>
                  <a:lnTo>
                    <a:pt x="105371" y="328142"/>
                  </a:lnTo>
                  <a:lnTo>
                    <a:pt x="97510" y="320281"/>
                  </a:lnTo>
                  <a:close/>
                </a:path>
                <a:path w="557529" h="636905">
                  <a:moveTo>
                    <a:pt x="508760" y="0"/>
                  </a:moveTo>
                  <a:lnTo>
                    <a:pt x="490823" y="3419"/>
                  </a:lnTo>
                  <a:lnTo>
                    <a:pt x="474954" y="13677"/>
                  </a:lnTo>
                  <a:lnTo>
                    <a:pt x="275590" y="213055"/>
                  </a:lnTo>
                  <a:lnTo>
                    <a:pt x="271119" y="214909"/>
                  </a:lnTo>
                  <a:lnTo>
                    <a:pt x="323418" y="214896"/>
                  </a:lnTo>
                  <a:lnTo>
                    <a:pt x="499795" y="38519"/>
                  </a:lnTo>
                  <a:lnTo>
                    <a:pt x="505129" y="33439"/>
                  </a:lnTo>
                  <a:lnTo>
                    <a:pt x="554322" y="33439"/>
                  </a:lnTo>
                  <a:lnTo>
                    <a:pt x="553504" y="29580"/>
                  </a:lnTo>
                  <a:lnTo>
                    <a:pt x="542556" y="13677"/>
                  </a:lnTo>
                  <a:lnTo>
                    <a:pt x="526694" y="3419"/>
                  </a:lnTo>
                  <a:lnTo>
                    <a:pt x="508760" y="0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81">
              <a:extLst>
                <a:ext uri="{FF2B5EF4-FFF2-40B4-BE49-F238E27FC236}">
                  <a16:creationId xmlns:a16="http://schemas.microsoft.com/office/drawing/2014/main" id="{EAE66396-3AE7-4477-8694-B97DA8AD23E4}"/>
                </a:ext>
              </a:extLst>
            </p:cNvPr>
            <p:cNvSpPr/>
            <p:nvPr/>
          </p:nvSpPr>
          <p:spPr>
            <a:xfrm>
              <a:off x="5660973" y="2878004"/>
              <a:ext cx="35560" cy="246379"/>
            </a:xfrm>
            <a:custGeom>
              <a:avLst/>
              <a:gdLst/>
              <a:ahLst/>
              <a:cxnLst/>
              <a:rect l="l" t="t" r="r" b="b"/>
              <a:pathLst>
                <a:path w="35560" h="246380">
                  <a:moveTo>
                    <a:pt x="27266" y="0"/>
                  </a:moveTo>
                  <a:lnTo>
                    <a:pt x="7861" y="0"/>
                  </a:lnTo>
                  <a:lnTo>
                    <a:pt x="0" y="7861"/>
                  </a:lnTo>
                  <a:lnTo>
                    <a:pt x="0" y="238023"/>
                  </a:lnTo>
                  <a:lnTo>
                    <a:pt x="7861" y="245884"/>
                  </a:lnTo>
                  <a:lnTo>
                    <a:pt x="27266" y="245884"/>
                  </a:lnTo>
                  <a:lnTo>
                    <a:pt x="35128" y="238023"/>
                  </a:lnTo>
                  <a:lnTo>
                    <a:pt x="35128" y="7861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82">
              <a:extLst>
                <a:ext uri="{FF2B5EF4-FFF2-40B4-BE49-F238E27FC236}">
                  <a16:creationId xmlns:a16="http://schemas.microsoft.com/office/drawing/2014/main" id="{4B218F2A-3AAD-4522-84DE-0C618A9C9062}"/>
                </a:ext>
              </a:extLst>
            </p:cNvPr>
            <p:cNvSpPr/>
            <p:nvPr/>
          </p:nvSpPr>
          <p:spPr>
            <a:xfrm>
              <a:off x="5871831" y="2983382"/>
              <a:ext cx="210578" cy="2458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3">
              <a:extLst>
                <a:ext uri="{FF2B5EF4-FFF2-40B4-BE49-F238E27FC236}">
                  <a16:creationId xmlns:a16="http://schemas.microsoft.com/office/drawing/2014/main" id="{542CDA78-027C-48B3-B8BA-6F166FDB19D7}"/>
                </a:ext>
              </a:extLst>
            </p:cNvPr>
            <p:cNvSpPr/>
            <p:nvPr/>
          </p:nvSpPr>
          <p:spPr>
            <a:xfrm>
              <a:off x="5801476" y="3246831"/>
              <a:ext cx="351790" cy="175895"/>
            </a:xfrm>
            <a:custGeom>
              <a:avLst/>
              <a:gdLst/>
              <a:ahLst/>
              <a:cxnLst/>
              <a:rect l="l" t="t" r="r" b="b"/>
              <a:pathLst>
                <a:path w="351789" h="175895">
                  <a:moveTo>
                    <a:pt x="266382" y="0"/>
                  </a:moveTo>
                  <a:lnTo>
                    <a:pt x="84886" y="0"/>
                  </a:lnTo>
                  <a:lnTo>
                    <a:pt x="51865" y="6694"/>
                  </a:lnTo>
                  <a:lnTo>
                    <a:pt x="24893" y="24888"/>
                  </a:lnTo>
                  <a:lnTo>
                    <a:pt x="6696" y="51860"/>
                  </a:lnTo>
                  <a:lnTo>
                    <a:pt x="0" y="84886"/>
                  </a:lnTo>
                  <a:lnTo>
                    <a:pt x="0" y="167767"/>
                  </a:lnTo>
                  <a:lnTo>
                    <a:pt x="7874" y="175641"/>
                  </a:lnTo>
                  <a:lnTo>
                    <a:pt x="27266" y="175641"/>
                  </a:lnTo>
                  <a:lnTo>
                    <a:pt x="35128" y="167767"/>
                  </a:lnTo>
                  <a:lnTo>
                    <a:pt x="35128" y="84886"/>
                  </a:lnTo>
                  <a:lnTo>
                    <a:pt x="39057" y="65526"/>
                  </a:lnTo>
                  <a:lnTo>
                    <a:pt x="49725" y="49715"/>
                  </a:lnTo>
                  <a:lnTo>
                    <a:pt x="65533" y="39050"/>
                  </a:lnTo>
                  <a:lnTo>
                    <a:pt x="84886" y="35128"/>
                  </a:lnTo>
                  <a:lnTo>
                    <a:pt x="266382" y="35128"/>
                  </a:lnTo>
                  <a:lnTo>
                    <a:pt x="285742" y="39050"/>
                  </a:lnTo>
                  <a:lnTo>
                    <a:pt x="301553" y="49715"/>
                  </a:lnTo>
                  <a:lnTo>
                    <a:pt x="312218" y="65526"/>
                  </a:lnTo>
                  <a:lnTo>
                    <a:pt x="316141" y="84886"/>
                  </a:lnTo>
                  <a:lnTo>
                    <a:pt x="316141" y="167767"/>
                  </a:lnTo>
                  <a:lnTo>
                    <a:pt x="324002" y="175641"/>
                  </a:lnTo>
                  <a:lnTo>
                    <a:pt x="343408" y="175641"/>
                  </a:lnTo>
                  <a:lnTo>
                    <a:pt x="351282" y="167767"/>
                  </a:lnTo>
                  <a:lnTo>
                    <a:pt x="351282" y="84886"/>
                  </a:lnTo>
                  <a:lnTo>
                    <a:pt x="344585" y="51860"/>
                  </a:lnTo>
                  <a:lnTo>
                    <a:pt x="326386" y="24888"/>
                  </a:lnTo>
                  <a:lnTo>
                    <a:pt x="299411" y="6694"/>
                  </a:lnTo>
                  <a:lnTo>
                    <a:pt x="266382" y="0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84">
              <a:extLst>
                <a:ext uri="{FF2B5EF4-FFF2-40B4-BE49-F238E27FC236}">
                  <a16:creationId xmlns:a16="http://schemas.microsoft.com/office/drawing/2014/main" id="{5F97F27F-C952-4505-AB7C-DCEC732AE960}"/>
                </a:ext>
              </a:extLst>
            </p:cNvPr>
            <p:cNvSpPr/>
            <p:nvPr/>
          </p:nvSpPr>
          <p:spPr>
            <a:xfrm>
              <a:off x="6187871" y="3246831"/>
              <a:ext cx="351790" cy="175895"/>
            </a:xfrm>
            <a:custGeom>
              <a:avLst/>
              <a:gdLst/>
              <a:ahLst/>
              <a:cxnLst/>
              <a:rect l="l" t="t" r="r" b="b"/>
              <a:pathLst>
                <a:path w="351790" h="175895">
                  <a:moveTo>
                    <a:pt x="266382" y="0"/>
                  </a:moveTo>
                  <a:lnTo>
                    <a:pt x="84886" y="0"/>
                  </a:lnTo>
                  <a:lnTo>
                    <a:pt x="51865" y="6694"/>
                  </a:lnTo>
                  <a:lnTo>
                    <a:pt x="24893" y="24888"/>
                  </a:lnTo>
                  <a:lnTo>
                    <a:pt x="6696" y="51860"/>
                  </a:lnTo>
                  <a:lnTo>
                    <a:pt x="0" y="84886"/>
                  </a:lnTo>
                  <a:lnTo>
                    <a:pt x="0" y="167767"/>
                  </a:lnTo>
                  <a:lnTo>
                    <a:pt x="7874" y="175641"/>
                  </a:lnTo>
                  <a:lnTo>
                    <a:pt x="27266" y="175641"/>
                  </a:lnTo>
                  <a:lnTo>
                    <a:pt x="35128" y="167767"/>
                  </a:lnTo>
                  <a:lnTo>
                    <a:pt x="35128" y="84886"/>
                  </a:lnTo>
                  <a:lnTo>
                    <a:pt x="39050" y="65526"/>
                  </a:lnTo>
                  <a:lnTo>
                    <a:pt x="49715" y="49715"/>
                  </a:lnTo>
                  <a:lnTo>
                    <a:pt x="65526" y="39050"/>
                  </a:lnTo>
                  <a:lnTo>
                    <a:pt x="84886" y="35128"/>
                  </a:lnTo>
                  <a:lnTo>
                    <a:pt x="266382" y="35128"/>
                  </a:lnTo>
                  <a:lnTo>
                    <a:pt x="285742" y="39050"/>
                  </a:lnTo>
                  <a:lnTo>
                    <a:pt x="301553" y="49715"/>
                  </a:lnTo>
                  <a:lnTo>
                    <a:pt x="312218" y="65526"/>
                  </a:lnTo>
                  <a:lnTo>
                    <a:pt x="316141" y="84886"/>
                  </a:lnTo>
                  <a:lnTo>
                    <a:pt x="316141" y="167767"/>
                  </a:lnTo>
                  <a:lnTo>
                    <a:pt x="324002" y="175641"/>
                  </a:lnTo>
                  <a:lnTo>
                    <a:pt x="343395" y="175641"/>
                  </a:lnTo>
                  <a:lnTo>
                    <a:pt x="351269" y="167767"/>
                  </a:lnTo>
                  <a:lnTo>
                    <a:pt x="351269" y="84886"/>
                  </a:lnTo>
                  <a:lnTo>
                    <a:pt x="344577" y="51860"/>
                  </a:lnTo>
                  <a:lnTo>
                    <a:pt x="326380" y="24888"/>
                  </a:lnTo>
                  <a:lnTo>
                    <a:pt x="299405" y="6694"/>
                  </a:lnTo>
                  <a:lnTo>
                    <a:pt x="266382" y="0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5">
              <a:extLst>
                <a:ext uri="{FF2B5EF4-FFF2-40B4-BE49-F238E27FC236}">
                  <a16:creationId xmlns:a16="http://schemas.microsoft.com/office/drawing/2014/main" id="{B36F3F34-E338-4C58-B163-7F1FDD3FF548}"/>
                </a:ext>
              </a:extLst>
            </p:cNvPr>
            <p:cNvSpPr/>
            <p:nvPr/>
          </p:nvSpPr>
          <p:spPr>
            <a:xfrm>
              <a:off x="5819038" y="2368661"/>
              <a:ext cx="720725" cy="579755"/>
            </a:xfrm>
            <a:custGeom>
              <a:avLst/>
              <a:gdLst/>
              <a:ahLst/>
              <a:cxnLst/>
              <a:rect l="l" t="t" r="r" b="b"/>
              <a:pathLst>
                <a:path w="720725" h="579755">
                  <a:moveTo>
                    <a:pt x="720102" y="105384"/>
                  </a:moveTo>
                  <a:lnTo>
                    <a:pt x="684974" y="105384"/>
                  </a:lnTo>
                  <a:lnTo>
                    <a:pt x="684974" y="526910"/>
                  </a:lnTo>
                  <a:lnTo>
                    <a:pt x="685203" y="536359"/>
                  </a:lnTo>
                  <a:lnTo>
                    <a:pt x="677748" y="544207"/>
                  </a:lnTo>
                  <a:lnTo>
                    <a:pt x="668299" y="544461"/>
                  </a:lnTo>
                  <a:lnTo>
                    <a:pt x="59245" y="544461"/>
                  </a:lnTo>
                  <a:lnTo>
                    <a:pt x="51371" y="552322"/>
                  </a:lnTo>
                  <a:lnTo>
                    <a:pt x="51371" y="571728"/>
                  </a:lnTo>
                  <a:lnTo>
                    <a:pt x="59245" y="579589"/>
                  </a:lnTo>
                  <a:lnTo>
                    <a:pt x="668299" y="579589"/>
                  </a:lnTo>
                  <a:lnTo>
                    <a:pt x="688584" y="575296"/>
                  </a:lnTo>
                  <a:lnTo>
                    <a:pt x="705088" y="563960"/>
                  </a:lnTo>
                  <a:lnTo>
                    <a:pt x="716148" y="547269"/>
                  </a:lnTo>
                  <a:lnTo>
                    <a:pt x="720102" y="526910"/>
                  </a:lnTo>
                  <a:lnTo>
                    <a:pt x="720102" y="105384"/>
                  </a:lnTo>
                  <a:close/>
                </a:path>
                <a:path w="720725" h="579755">
                  <a:moveTo>
                    <a:pt x="668299" y="0"/>
                  </a:moveTo>
                  <a:lnTo>
                    <a:pt x="51828" y="0"/>
                  </a:lnTo>
                  <a:lnTo>
                    <a:pt x="31530" y="4300"/>
                  </a:lnTo>
                  <a:lnTo>
                    <a:pt x="15022" y="15640"/>
                  </a:lnTo>
                  <a:lnTo>
                    <a:pt x="3960" y="32332"/>
                  </a:lnTo>
                  <a:lnTo>
                    <a:pt x="0" y="52692"/>
                  </a:lnTo>
                  <a:lnTo>
                    <a:pt x="0" y="325843"/>
                  </a:lnTo>
                  <a:lnTo>
                    <a:pt x="7874" y="333705"/>
                  </a:lnTo>
                  <a:lnTo>
                    <a:pt x="27266" y="333705"/>
                  </a:lnTo>
                  <a:lnTo>
                    <a:pt x="35128" y="325843"/>
                  </a:lnTo>
                  <a:lnTo>
                    <a:pt x="35128" y="105384"/>
                  </a:lnTo>
                  <a:lnTo>
                    <a:pt x="720102" y="105384"/>
                  </a:lnTo>
                  <a:lnTo>
                    <a:pt x="720102" y="70256"/>
                  </a:lnTo>
                  <a:lnTo>
                    <a:pt x="35128" y="70256"/>
                  </a:lnTo>
                  <a:lnTo>
                    <a:pt x="35128" y="52692"/>
                  </a:lnTo>
                  <a:lnTo>
                    <a:pt x="34912" y="43243"/>
                  </a:lnTo>
                  <a:lnTo>
                    <a:pt x="42367" y="35394"/>
                  </a:lnTo>
                  <a:lnTo>
                    <a:pt x="51828" y="35128"/>
                  </a:lnTo>
                  <a:lnTo>
                    <a:pt x="716691" y="35128"/>
                  </a:lnTo>
                  <a:lnTo>
                    <a:pt x="716148" y="32332"/>
                  </a:lnTo>
                  <a:lnTo>
                    <a:pt x="705088" y="15640"/>
                  </a:lnTo>
                  <a:lnTo>
                    <a:pt x="688584" y="4300"/>
                  </a:lnTo>
                  <a:lnTo>
                    <a:pt x="668299" y="0"/>
                  </a:lnTo>
                  <a:close/>
                </a:path>
                <a:path w="720725" h="579755">
                  <a:moveTo>
                    <a:pt x="716691" y="35128"/>
                  </a:moveTo>
                  <a:lnTo>
                    <a:pt x="668299" y="35128"/>
                  </a:lnTo>
                  <a:lnTo>
                    <a:pt x="677748" y="35394"/>
                  </a:lnTo>
                  <a:lnTo>
                    <a:pt x="685203" y="43243"/>
                  </a:lnTo>
                  <a:lnTo>
                    <a:pt x="684974" y="52692"/>
                  </a:lnTo>
                  <a:lnTo>
                    <a:pt x="684974" y="70256"/>
                  </a:lnTo>
                  <a:lnTo>
                    <a:pt x="720102" y="70256"/>
                  </a:lnTo>
                  <a:lnTo>
                    <a:pt x="720102" y="52692"/>
                  </a:lnTo>
                  <a:lnTo>
                    <a:pt x="716691" y="35128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6">
              <a:extLst>
                <a:ext uri="{FF2B5EF4-FFF2-40B4-BE49-F238E27FC236}">
                  <a16:creationId xmlns:a16="http://schemas.microsoft.com/office/drawing/2014/main" id="{D799CE9F-3330-43BC-9616-320B53557028}"/>
                </a:ext>
              </a:extLst>
            </p:cNvPr>
            <p:cNvSpPr/>
            <p:nvPr/>
          </p:nvSpPr>
          <p:spPr>
            <a:xfrm>
              <a:off x="6433762" y="2592600"/>
              <a:ext cx="35560" cy="285750"/>
            </a:xfrm>
            <a:custGeom>
              <a:avLst/>
              <a:gdLst/>
              <a:ahLst/>
              <a:cxnLst/>
              <a:rect l="l" t="t" r="r" b="b"/>
              <a:pathLst>
                <a:path w="35560" h="285750">
                  <a:moveTo>
                    <a:pt x="27266" y="0"/>
                  </a:moveTo>
                  <a:lnTo>
                    <a:pt x="7861" y="0"/>
                  </a:lnTo>
                  <a:lnTo>
                    <a:pt x="0" y="7861"/>
                  </a:lnTo>
                  <a:lnTo>
                    <a:pt x="0" y="277545"/>
                  </a:lnTo>
                  <a:lnTo>
                    <a:pt x="7861" y="285407"/>
                  </a:lnTo>
                  <a:lnTo>
                    <a:pt x="27266" y="285407"/>
                  </a:lnTo>
                  <a:lnTo>
                    <a:pt x="35128" y="277545"/>
                  </a:lnTo>
                  <a:lnTo>
                    <a:pt x="35128" y="7861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87">
              <a:extLst>
                <a:ext uri="{FF2B5EF4-FFF2-40B4-BE49-F238E27FC236}">
                  <a16:creationId xmlns:a16="http://schemas.microsoft.com/office/drawing/2014/main" id="{0941C165-CB02-46FB-8C30-F0422A116654}"/>
                </a:ext>
              </a:extLst>
            </p:cNvPr>
            <p:cNvSpPr/>
            <p:nvPr/>
          </p:nvSpPr>
          <p:spPr>
            <a:xfrm>
              <a:off x="6363503" y="2702368"/>
              <a:ext cx="35560" cy="175895"/>
            </a:xfrm>
            <a:custGeom>
              <a:avLst/>
              <a:gdLst/>
              <a:ahLst/>
              <a:cxnLst/>
              <a:rect l="l" t="t" r="r" b="b"/>
              <a:pathLst>
                <a:path w="35560" h="175894">
                  <a:moveTo>
                    <a:pt x="27266" y="0"/>
                  </a:moveTo>
                  <a:lnTo>
                    <a:pt x="7861" y="0"/>
                  </a:lnTo>
                  <a:lnTo>
                    <a:pt x="0" y="7861"/>
                  </a:lnTo>
                  <a:lnTo>
                    <a:pt x="0" y="167767"/>
                  </a:lnTo>
                  <a:lnTo>
                    <a:pt x="7861" y="175641"/>
                  </a:lnTo>
                  <a:lnTo>
                    <a:pt x="27266" y="175641"/>
                  </a:lnTo>
                  <a:lnTo>
                    <a:pt x="35128" y="167767"/>
                  </a:lnTo>
                  <a:lnTo>
                    <a:pt x="35128" y="7861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88">
              <a:extLst>
                <a:ext uri="{FF2B5EF4-FFF2-40B4-BE49-F238E27FC236}">
                  <a16:creationId xmlns:a16="http://schemas.microsoft.com/office/drawing/2014/main" id="{504EFB3F-D163-4134-BCA1-E525DDA85323}"/>
                </a:ext>
              </a:extLst>
            </p:cNvPr>
            <p:cNvSpPr/>
            <p:nvPr/>
          </p:nvSpPr>
          <p:spPr>
            <a:xfrm>
              <a:off x="6293257" y="2667245"/>
              <a:ext cx="35560" cy="210820"/>
            </a:xfrm>
            <a:custGeom>
              <a:avLst/>
              <a:gdLst/>
              <a:ahLst/>
              <a:cxnLst/>
              <a:rect l="l" t="t" r="r" b="b"/>
              <a:pathLst>
                <a:path w="35560" h="210819">
                  <a:moveTo>
                    <a:pt x="27266" y="0"/>
                  </a:moveTo>
                  <a:lnTo>
                    <a:pt x="7861" y="0"/>
                  </a:lnTo>
                  <a:lnTo>
                    <a:pt x="0" y="7861"/>
                  </a:lnTo>
                  <a:lnTo>
                    <a:pt x="0" y="202895"/>
                  </a:lnTo>
                  <a:lnTo>
                    <a:pt x="7861" y="210756"/>
                  </a:lnTo>
                  <a:lnTo>
                    <a:pt x="27266" y="210756"/>
                  </a:lnTo>
                  <a:lnTo>
                    <a:pt x="35128" y="202895"/>
                  </a:lnTo>
                  <a:lnTo>
                    <a:pt x="35128" y="7861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89">
              <a:extLst>
                <a:ext uri="{FF2B5EF4-FFF2-40B4-BE49-F238E27FC236}">
                  <a16:creationId xmlns:a16="http://schemas.microsoft.com/office/drawing/2014/main" id="{165F4AC9-EEC8-4FDF-A3CE-53E685441AAB}"/>
                </a:ext>
              </a:extLst>
            </p:cNvPr>
            <p:cNvSpPr/>
            <p:nvPr/>
          </p:nvSpPr>
          <p:spPr>
            <a:xfrm>
              <a:off x="6222997" y="2772620"/>
              <a:ext cx="35560" cy="105410"/>
            </a:xfrm>
            <a:custGeom>
              <a:avLst/>
              <a:gdLst/>
              <a:ahLst/>
              <a:cxnLst/>
              <a:rect l="l" t="t" r="r" b="b"/>
              <a:pathLst>
                <a:path w="35560" h="105410">
                  <a:moveTo>
                    <a:pt x="27266" y="0"/>
                  </a:moveTo>
                  <a:lnTo>
                    <a:pt x="7861" y="0"/>
                  </a:lnTo>
                  <a:lnTo>
                    <a:pt x="0" y="7861"/>
                  </a:lnTo>
                  <a:lnTo>
                    <a:pt x="0" y="97523"/>
                  </a:lnTo>
                  <a:lnTo>
                    <a:pt x="7861" y="105384"/>
                  </a:lnTo>
                  <a:lnTo>
                    <a:pt x="27266" y="105384"/>
                  </a:lnTo>
                  <a:lnTo>
                    <a:pt x="35128" y="97523"/>
                  </a:lnTo>
                  <a:lnTo>
                    <a:pt x="35128" y="7861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90">
              <a:extLst>
                <a:ext uri="{FF2B5EF4-FFF2-40B4-BE49-F238E27FC236}">
                  <a16:creationId xmlns:a16="http://schemas.microsoft.com/office/drawing/2014/main" id="{5938F009-809A-4E6C-B997-13DF5639F7A2}"/>
                </a:ext>
              </a:extLst>
            </p:cNvPr>
            <p:cNvSpPr/>
            <p:nvPr/>
          </p:nvSpPr>
          <p:spPr>
            <a:xfrm>
              <a:off x="6152924" y="2509476"/>
              <a:ext cx="316230" cy="280670"/>
            </a:xfrm>
            <a:custGeom>
              <a:avLst/>
              <a:gdLst/>
              <a:ahLst/>
              <a:cxnLst/>
              <a:rect l="l" t="t" r="r" b="b"/>
              <a:pathLst>
                <a:path w="316229" h="280669">
                  <a:moveTo>
                    <a:pt x="301694" y="0"/>
                  </a:moveTo>
                  <a:lnTo>
                    <a:pt x="294962" y="34"/>
                  </a:lnTo>
                  <a:lnTo>
                    <a:pt x="288734" y="2590"/>
                  </a:lnTo>
                  <a:lnTo>
                    <a:pt x="283792" y="7509"/>
                  </a:lnTo>
                  <a:lnTo>
                    <a:pt x="223823" y="97438"/>
                  </a:lnTo>
                  <a:lnTo>
                    <a:pt x="168425" y="55896"/>
                  </a:lnTo>
                  <a:lnTo>
                    <a:pt x="162147" y="52870"/>
                  </a:lnTo>
                  <a:lnTo>
                    <a:pt x="155425" y="52501"/>
                  </a:lnTo>
                  <a:lnTo>
                    <a:pt x="149053" y="54677"/>
                  </a:lnTo>
                  <a:lnTo>
                    <a:pt x="143825" y="59287"/>
                  </a:lnTo>
                  <a:lnTo>
                    <a:pt x="142086" y="62094"/>
                  </a:lnTo>
                  <a:lnTo>
                    <a:pt x="73696" y="198898"/>
                  </a:lnTo>
                  <a:lnTo>
                    <a:pt x="6843" y="249089"/>
                  </a:lnTo>
                  <a:lnTo>
                    <a:pt x="2204" y="254299"/>
                  </a:lnTo>
                  <a:lnTo>
                    <a:pt x="0" y="260660"/>
                  </a:lnTo>
                  <a:lnTo>
                    <a:pt x="341" y="267386"/>
                  </a:lnTo>
                  <a:lnTo>
                    <a:pt x="3338" y="273689"/>
                  </a:lnTo>
                  <a:lnTo>
                    <a:pt x="8542" y="278330"/>
                  </a:lnTo>
                  <a:lnTo>
                    <a:pt x="14903" y="280537"/>
                  </a:lnTo>
                  <a:lnTo>
                    <a:pt x="21628" y="280197"/>
                  </a:lnTo>
                  <a:lnTo>
                    <a:pt x="27925" y="277194"/>
                  </a:lnTo>
                  <a:lnTo>
                    <a:pt x="100391" y="222876"/>
                  </a:lnTo>
                  <a:lnTo>
                    <a:pt x="102195" y="220755"/>
                  </a:lnTo>
                  <a:lnTo>
                    <a:pt x="164272" y="96625"/>
                  </a:lnTo>
                  <a:lnTo>
                    <a:pt x="217612" y="136694"/>
                  </a:lnTo>
                  <a:lnTo>
                    <a:pt x="223904" y="139689"/>
                  </a:lnTo>
                  <a:lnTo>
                    <a:pt x="230630" y="140026"/>
                  </a:lnTo>
                  <a:lnTo>
                    <a:pt x="236993" y="137817"/>
                  </a:lnTo>
                  <a:lnTo>
                    <a:pt x="242758" y="132388"/>
                  </a:lnTo>
                  <a:lnTo>
                    <a:pt x="313015" y="27004"/>
                  </a:lnTo>
                  <a:lnTo>
                    <a:pt x="315661" y="20553"/>
                  </a:lnTo>
                  <a:lnTo>
                    <a:pt x="315626" y="13820"/>
                  </a:lnTo>
                  <a:lnTo>
                    <a:pt x="313070" y="7589"/>
                  </a:lnTo>
                  <a:lnTo>
                    <a:pt x="308151" y="2645"/>
                  </a:lnTo>
                  <a:lnTo>
                    <a:pt x="301694" y="0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91">
              <a:extLst>
                <a:ext uri="{FF2B5EF4-FFF2-40B4-BE49-F238E27FC236}">
                  <a16:creationId xmlns:a16="http://schemas.microsoft.com/office/drawing/2014/main" id="{276EF4E1-4584-4F40-88FB-AF4EB2E36D2E}"/>
                </a:ext>
              </a:extLst>
            </p:cNvPr>
            <p:cNvSpPr/>
            <p:nvPr/>
          </p:nvSpPr>
          <p:spPr>
            <a:xfrm>
              <a:off x="5889297" y="2509170"/>
              <a:ext cx="246379" cy="35560"/>
            </a:xfrm>
            <a:custGeom>
              <a:avLst/>
              <a:gdLst/>
              <a:ahLst/>
              <a:cxnLst/>
              <a:rect l="l" t="t" r="r" b="b"/>
              <a:pathLst>
                <a:path w="246379" h="35560">
                  <a:moveTo>
                    <a:pt x="238023" y="0"/>
                  </a:moveTo>
                  <a:lnTo>
                    <a:pt x="7874" y="0"/>
                  </a:lnTo>
                  <a:lnTo>
                    <a:pt x="0" y="7861"/>
                  </a:lnTo>
                  <a:lnTo>
                    <a:pt x="0" y="27266"/>
                  </a:lnTo>
                  <a:lnTo>
                    <a:pt x="7874" y="35128"/>
                  </a:lnTo>
                  <a:lnTo>
                    <a:pt x="238023" y="35128"/>
                  </a:lnTo>
                  <a:lnTo>
                    <a:pt x="245884" y="27266"/>
                  </a:lnTo>
                  <a:lnTo>
                    <a:pt x="245884" y="7861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92">
              <a:extLst>
                <a:ext uri="{FF2B5EF4-FFF2-40B4-BE49-F238E27FC236}">
                  <a16:creationId xmlns:a16="http://schemas.microsoft.com/office/drawing/2014/main" id="{0D03C7A6-6314-44A3-A546-906450A30A21}"/>
                </a:ext>
              </a:extLst>
            </p:cNvPr>
            <p:cNvSpPr/>
            <p:nvPr/>
          </p:nvSpPr>
          <p:spPr>
            <a:xfrm>
              <a:off x="6170320" y="2509170"/>
              <a:ext cx="70485" cy="35560"/>
            </a:xfrm>
            <a:custGeom>
              <a:avLst/>
              <a:gdLst/>
              <a:ahLst/>
              <a:cxnLst/>
              <a:rect l="l" t="t" r="r" b="b"/>
              <a:pathLst>
                <a:path w="70485" h="35560">
                  <a:moveTo>
                    <a:pt x="62382" y="0"/>
                  </a:moveTo>
                  <a:lnTo>
                    <a:pt x="7861" y="0"/>
                  </a:lnTo>
                  <a:lnTo>
                    <a:pt x="0" y="7861"/>
                  </a:lnTo>
                  <a:lnTo>
                    <a:pt x="0" y="27266"/>
                  </a:lnTo>
                  <a:lnTo>
                    <a:pt x="7861" y="35128"/>
                  </a:lnTo>
                  <a:lnTo>
                    <a:pt x="62382" y="35128"/>
                  </a:lnTo>
                  <a:lnTo>
                    <a:pt x="70243" y="27266"/>
                  </a:lnTo>
                  <a:lnTo>
                    <a:pt x="70243" y="7861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843C13D-2EE4-4420-BB52-19A84642D416}"/>
              </a:ext>
            </a:extLst>
          </p:cNvPr>
          <p:cNvSpPr txBox="1"/>
          <p:nvPr/>
        </p:nvSpPr>
        <p:spPr>
          <a:xfrm flipH="1">
            <a:off x="7028820" y="1985755"/>
            <a:ext cx="2569580" cy="1088018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r>
              <a:rPr lang="ru-RU" sz="2400" dirty="0"/>
              <a:t>Обучение на местах Заказчика</a:t>
            </a:r>
          </a:p>
          <a:p>
            <a:r>
              <a:rPr lang="ru-RU" sz="2400" dirty="0"/>
              <a:t>и удалённо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BE5B4B3-D0A2-4E99-9CE9-565CA38EED70}"/>
              </a:ext>
            </a:extLst>
          </p:cNvPr>
          <p:cNvGrpSpPr/>
          <p:nvPr/>
        </p:nvGrpSpPr>
        <p:grpSpPr>
          <a:xfrm>
            <a:off x="5365667" y="4333268"/>
            <a:ext cx="1186815" cy="1034415"/>
            <a:chOff x="5484274" y="4990856"/>
            <a:chExt cx="1186815" cy="1034415"/>
          </a:xfrm>
        </p:grpSpPr>
        <p:sp>
          <p:nvSpPr>
            <p:cNvPr id="39" name="object 63">
              <a:extLst>
                <a:ext uri="{FF2B5EF4-FFF2-40B4-BE49-F238E27FC236}">
                  <a16:creationId xmlns:a16="http://schemas.microsoft.com/office/drawing/2014/main" id="{ADCE32A0-93B0-47A8-8453-574B9AD02111}"/>
                </a:ext>
              </a:extLst>
            </p:cNvPr>
            <p:cNvSpPr/>
            <p:nvPr/>
          </p:nvSpPr>
          <p:spPr>
            <a:xfrm>
              <a:off x="5484274" y="4990856"/>
              <a:ext cx="1186815" cy="1034415"/>
            </a:xfrm>
            <a:custGeom>
              <a:avLst/>
              <a:gdLst/>
              <a:ahLst/>
              <a:cxnLst/>
              <a:rect l="l" t="t" r="r" b="b"/>
              <a:pathLst>
                <a:path w="1186815" h="1034414">
                  <a:moveTo>
                    <a:pt x="686701" y="0"/>
                  </a:moveTo>
                  <a:lnTo>
                    <a:pt x="206743" y="0"/>
                  </a:lnTo>
                  <a:lnTo>
                    <a:pt x="159397" y="5470"/>
                  </a:lnTo>
                  <a:lnTo>
                    <a:pt x="115904" y="21046"/>
                  </a:lnTo>
                  <a:lnTo>
                    <a:pt x="77513" y="45478"/>
                  </a:lnTo>
                  <a:lnTo>
                    <a:pt x="45477" y="77516"/>
                  </a:lnTo>
                  <a:lnTo>
                    <a:pt x="21046" y="115908"/>
                  </a:lnTo>
                  <a:lnTo>
                    <a:pt x="5469" y="159405"/>
                  </a:lnTo>
                  <a:lnTo>
                    <a:pt x="0" y="206755"/>
                  </a:lnTo>
                  <a:lnTo>
                    <a:pt x="0" y="397509"/>
                  </a:lnTo>
                  <a:lnTo>
                    <a:pt x="7035" y="450663"/>
                  </a:lnTo>
                  <a:lnTo>
                    <a:pt x="27198" y="499670"/>
                  </a:lnTo>
                  <a:lnTo>
                    <a:pt x="59069" y="542040"/>
                  </a:lnTo>
                  <a:lnTo>
                    <a:pt x="101231" y="575284"/>
                  </a:lnTo>
                  <a:lnTo>
                    <a:pt x="103047" y="576351"/>
                  </a:lnTo>
                  <a:lnTo>
                    <a:pt x="104165" y="578307"/>
                  </a:lnTo>
                  <a:lnTo>
                    <a:pt x="104165" y="683539"/>
                  </a:lnTo>
                  <a:lnTo>
                    <a:pt x="105560" y="692906"/>
                  </a:lnTo>
                  <a:lnTo>
                    <a:pt x="109526" y="701267"/>
                  </a:lnTo>
                  <a:lnTo>
                    <a:pt x="115732" y="708129"/>
                  </a:lnTo>
                  <a:lnTo>
                    <a:pt x="123850" y="713003"/>
                  </a:lnTo>
                  <a:lnTo>
                    <a:pt x="131178" y="714976"/>
                  </a:lnTo>
                  <a:lnTo>
                    <a:pt x="140298" y="714811"/>
                  </a:lnTo>
                  <a:lnTo>
                    <a:pt x="149887" y="712015"/>
                  </a:lnTo>
                  <a:lnTo>
                    <a:pt x="158623" y="706094"/>
                  </a:lnTo>
                  <a:lnTo>
                    <a:pt x="259829" y="604862"/>
                  </a:lnTo>
                  <a:lnTo>
                    <a:pt x="261327" y="604253"/>
                  </a:lnTo>
                  <a:lnTo>
                    <a:pt x="290652" y="604253"/>
                  </a:lnTo>
                  <a:lnTo>
                    <a:pt x="290652" y="696175"/>
                  </a:lnTo>
                  <a:lnTo>
                    <a:pt x="291675" y="716935"/>
                  </a:lnTo>
                  <a:lnTo>
                    <a:pt x="299819" y="757246"/>
                  </a:lnTo>
                  <a:lnTo>
                    <a:pt x="323238" y="787471"/>
                  </a:lnTo>
                  <a:lnTo>
                    <a:pt x="330136" y="786066"/>
                  </a:lnTo>
                  <a:lnTo>
                    <a:pt x="335948" y="782099"/>
                  </a:lnTo>
                  <a:lnTo>
                    <a:pt x="339658" y="776411"/>
                  </a:lnTo>
                  <a:lnTo>
                    <a:pt x="340962" y="769746"/>
                  </a:lnTo>
                  <a:lnTo>
                    <a:pt x="339559" y="762850"/>
                  </a:lnTo>
                  <a:lnTo>
                    <a:pt x="333689" y="746782"/>
                  </a:lnTo>
                  <a:lnTo>
                    <a:pt x="329480" y="730275"/>
                  </a:lnTo>
                  <a:lnTo>
                    <a:pt x="326945" y="713387"/>
                  </a:lnTo>
                  <a:lnTo>
                    <a:pt x="326097" y="696175"/>
                  </a:lnTo>
                  <a:lnTo>
                    <a:pt x="326097" y="505421"/>
                  </a:lnTo>
                  <a:lnTo>
                    <a:pt x="332227" y="459932"/>
                  </a:lnTo>
                  <a:lnTo>
                    <a:pt x="349519" y="419024"/>
                  </a:lnTo>
                  <a:lnTo>
                    <a:pt x="376327" y="384343"/>
                  </a:lnTo>
                  <a:lnTo>
                    <a:pt x="411007" y="357533"/>
                  </a:lnTo>
                  <a:lnTo>
                    <a:pt x="451911" y="340241"/>
                  </a:lnTo>
                  <a:lnTo>
                    <a:pt x="497395" y="334111"/>
                  </a:lnTo>
                  <a:lnTo>
                    <a:pt x="979716" y="334111"/>
                  </a:lnTo>
                  <a:lnTo>
                    <a:pt x="1025200" y="340241"/>
                  </a:lnTo>
                  <a:lnTo>
                    <a:pt x="1066107" y="357533"/>
                  </a:lnTo>
                  <a:lnTo>
                    <a:pt x="1100789" y="384343"/>
                  </a:lnTo>
                  <a:lnTo>
                    <a:pt x="1127601" y="419024"/>
                  </a:lnTo>
                  <a:lnTo>
                    <a:pt x="1144895" y="459932"/>
                  </a:lnTo>
                  <a:lnTo>
                    <a:pt x="1151026" y="505421"/>
                  </a:lnTo>
                  <a:lnTo>
                    <a:pt x="1151026" y="696175"/>
                  </a:lnTo>
                  <a:lnTo>
                    <a:pt x="1145400" y="740096"/>
                  </a:lnTo>
                  <a:lnTo>
                    <a:pt x="1129147" y="780259"/>
                  </a:lnTo>
                  <a:lnTo>
                    <a:pt x="1103202" y="814997"/>
                  </a:lnTo>
                  <a:lnTo>
                    <a:pt x="1060285" y="849258"/>
                  </a:lnTo>
                  <a:lnTo>
                    <a:pt x="1054071" y="857664"/>
                  </a:lnTo>
                  <a:lnTo>
                    <a:pt x="1050138" y="867367"/>
                  </a:lnTo>
                  <a:lnTo>
                    <a:pt x="1048766" y="877874"/>
                  </a:lnTo>
                  <a:lnTo>
                    <a:pt x="1048766" y="993457"/>
                  </a:lnTo>
                  <a:lnTo>
                    <a:pt x="934897" y="879589"/>
                  </a:lnTo>
                  <a:lnTo>
                    <a:pt x="928586" y="874401"/>
                  </a:lnTo>
                  <a:lnTo>
                    <a:pt x="921489" y="870602"/>
                  </a:lnTo>
                  <a:lnTo>
                    <a:pt x="913788" y="868268"/>
                  </a:lnTo>
                  <a:lnTo>
                    <a:pt x="905662" y="867473"/>
                  </a:lnTo>
                  <a:lnTo>
                    <a:pt x="497395" y="867473"/>
                  </a:lnTo>
                  <a:lnTo>
                    <a:pt x="465629" y="864521"/>
                  </a:lnTo>
                  <a:lnTo>
                    <a:pt x="435273" y="855849"/>
                  </a:lnTo>
                  <a:lnTo>
                    <a:pt x="407041" y="841734"/>
                  </a:lnTo>
                  <a:lnTo>
                    <a:pt x="381647" y="822451"/>
                  </a:lnTo>
                  <a:lnTo>
                    <a:pt x="375629" y="818822"/>
                  </a:lnTo>
                  <a:lnTo>
                    <a:pt x="351967" y="836279"/>
                  </a:lnTo>
                  <a:lnTo>
                    <a:pt x="353547" y="842885"/>
                  </a:lnTo>
                  <a:lnTo>
                    <a:pt x="388339" y="871854"/>
                  </a:lnTo>
                  <a:lnTo>
                    <a:pt x="459052" y="899357"/>
                  </a:lnTo>
                  <a:lnTo>
                    <a:pt x="497395" y="902919"/>
                  </a:lnTo>
                  <a:lnTo>
                    <a:pt x="907211" y="902919"/>
                  </a:lnTo>
                  <a:lnTo>
                    <a:pt x="908735" y="903554"/>
                  </a:lnTo>
                  <a:lnTo>
                    <a:pt x="1029741" y="1024572"/>
                  </a:lnTo>
                  <a:lnTo>
                    <a:pt x="1036773" y="1029454"/>
                  </a:lnTo>
                  <a:lnTo>
                    <a:pt x="1044436" y="1032832"/>
                  </a:lnTo>
                  <a:lnTo>
                    <a:pt x="1053446" y="1033807"/>
                  </a:lnTo>
                  <a:lnTo>
                    <a:pt x="1064514" y="1031481"/>
                  </a:lnTo>
                  <a:lnTo>
                    <a:pt x="1072633" y="1026607"/>
                  </a:lnTo>
                  <a:lnTo>
                    <a:pt x="1078844" y="1019744"/>
                  </a:lnTo>
                  <a:lnTo>
                    <a:pt x="1082814" y="1011384"/>
                  </a:lnTo>
                  <a:lnTo>
                    <a:pt x="1084211" y="1002017"/>
                  </a:lnTo>
                  <a:lnTo>
                    <a:pt x="1084211" y="875842"/>
                  </a:lnTo>
                  <a:lnTo>
                    <a:pt x="1085240" y="873937"/>
                  </a:lnTo>
                  <a:lnTo>
                    <a:pt x="1128761" y="839577"/>
                  </a:lnTo>
                  <a:lnTo>
                    <a:pt x="1160060" y="797656"/>
                  </a:lnTo>
                  <a:lnTo>
                    <a:pt x="1179671" y="749185"/>
                  </a:lnTo>
                  <a:lnTo>
                    <a:pt x="1186459" y="696175"/>
                  </a:lnTo>
                  <a:lnTo>
                    <a:pt x="1186459" y="505409"/>
                  </a:lnTo>
                  <a:lnTo>
                    <a:pt x="1180990" y="458063"/>
                  </a:lnTo>
                  <a:lnTo>
                    <a:pt x="1165415" y="414570"/>
                  </a:lnTo>
                  <a:lnTo>
                    <a:pt x="1140985" y="376179"/>
                  </a:lnTo>
                  <a:lnTo>
                    <a:pt x="1108950" y="344143"/>
                  </a:lnTo>
                  <a:lnTo>
                    <a:pt x="1070560" y="319712"/>
                  </a:lnTo>
                  <a:lnTo>
                    <a:pt x="1027065" y="304135"/>
                  </a:lnTo>
                  <a:lnTo>
                    <a:pt x="979716" y="298665"/>
                  </a:lnTo>
                  <a:lnTo>
                    <a:pt x="893445" y="298665"/>
                  </a:lnTo>
                  <a:lnTo>
                    <a:pt x="893445" y="206755"/>
                  </a:lnTo>
                  <a:lnTo>
                    <a:pt x="889785" y="167859"/>
                  </a:lnTo>
                  <a:lnTo>
                    <a:pt x="879035" y="130768"/>
                  </a:lnTo>
                  <a:lnTo>
                    <a:pt x="861539" y="96349"/>
                  </a:lnTo>
                  <a:lnTo>
                    <a:pt x="837641" y="65468"/>
                  </a:lnTo>
                  <a:lnTo>
                    <a:pt x="825285" y="59864"/>
                  </a:lnTo>
                  <a:lnTo>
                    <a:pt x="818579" y="60942"/>
                  </a:lnTo>
                  <a:lnTo>
                    <a:pt x="812596" y="64642"/>
                  </a:lnTo>
                  <a:lnTo>
                    <a:pt x="808510" y="70376"/>
                  </a:lnTo>
                  <a:lnTo>
                    <a:pt x="806992" y="76998"/>
                  </a:lnTo>
                  <a:lnTo>
                    <a:pt x="808071" y="83704"/>
                  </a:lnTo>
                  <a:lnTo>
                    <a:pt x="811771" y="89687"/>
                  </a:lnTo>
                  <a:lnTo>
                    <a:pt x="831569" y="115278"/>
                  </a:lnTo>
                  <a:lnTo>
                    <a:pt x="846062" y="143797"/>
                  </a:lnTo>
                  <a:lnTo>
                    <a:pt x="854967" y="174528"/>
                  </a:lnTo>
                  <a:lnTo>
                    <a:pt x="857999" y="206755"/>
                  </a:lnTo>
                  <a:lnTo>
                    <a:pt x="857999" y="298665"/>
                  </a:lnTo>
                  <a:lnTo>
                    <a:pt x="497395" y="298665"/>
                  </a:lnTo>
                  <a:lnTo>
                    <a:pt x="450049" y="304135"/>
                  </a:lnTo>
                  <a:lnTo>
                    <a:pt x="406556" y="319712"/>
                  </a:lnTo>
                  <a:lnTo>
                    <a:pt x="368166" y="344143"/>
                  </a:lnTo>
                  <a:lnTo>
                    <a:pt x="336129" y="376179"/>
                  </a:lnTo>
                  <a:lnTo>
                    <a:pt x="311698" y="414570"/>
                  </a:lnTo>
                  <a:lnTo>
                    <a:pt x="296122" y="458063"/>
                  </a:lnTo>
                  <a:lnTo>
                    <a:pt x="290652" y="505409"/>
                  </a:lnTo>
                  <a:lnTo>
                    <a:pt x="290652" y="568807"/>
                  </a:lnTo>
                  <a:lnTo>
                    <a:pt x="262902" y="568807"/>
                  </a:lnTo>
                  <a:lnTo>
                    <a:pt x="139611" y="674979"/>
                  </a:lnTo>
                  <a:lnTo>
                    <a:pt x="139611" y="580364"/>
                  </a:lnTo>
                  <a:lnTo>
                    <a:pt x="138201" y="569741"/>
                  </a:lnTo>
                  <a:lnTo>
                    <a:pt x="134164" y="559942"/>
                  </a:lnTo>
                  <a:lnTo>
                    <a:pt x="127786" y="551468"/>
                  </a:lnTo>
                  <a:lnTo>
                    <a:pt x="84408" y="517269"/>
                  </a:lnTo>
                  <a:lnTo>
                    <a:pt x="57986" y="482160"/>
                  </a:lnTo>
                  <a:lnTo>
                    <a:pt x="41268" y="441552"/>
                  </a:lnTo>
                  <a:lnTo>
                    <a:pt x="35433" y="397509"/>
                  </a:lnTo>
                  <a:lnTo>
                    <a:pt x="35433" y="206755"/>
                  </a:lnTo>
                  <a:lnTo>
                    <a:pt x="41562" y="161266"/>
                  </a:lnTo>
                  <a:lnTo>
                    <a:pt x="58855" y="120358"/>
                  </a:lnTo>
                  <a:lnTo>
                    <a:pt x="85664" y="85677"/>
                  </a:lnTo>
                  <a:lnTo>
                    <a:pt x="120346" y="58867"/>
                  </a:lnTo>
                  <a:lnTo>
                    <a:pt x="161254" y="41575"/>
                  </a:lnTo>
                  <a:lnTo>
                    <a:pt x="206743" y="35445"/>
                  </a:lnTo>
                  <a:lnTo>
                    <a:pt x="686701" y="35445"/>
                  </a:lnTo>
                  <a:lnTo>
                    <a:pt x="703182" y="36222"/>
                  </a:lnTo>
                  <a:lnTo>
                    <a:pt x="719381" y="38547"/>
                  </a:lnTo>
                  <a:lnTo>
                    <a:pt x="735243" y="42410"/>
                  </a:lnTo>
                  <a:lnTo>
                    <a:pt x="750709" y="47802"/>
                  </a:lnTo>
                  <a:lnTo>
                    <a:pt x="757627" y="49083"/>
                  </a:lnTo>
                  <a:lnTo>
                    <a:pt x="764268" y="47666"/>
                  </a:lnTo>
                  <a:lnTo>
                    <a:pt x="769892" y="43863"/>
                  </a:lnTo>
                  <a:lnTo>
                    <a:pt x="773760" y="37985"/>
                  </a:lnTo>
                  <a:lnTo>
                    <a:pt x="775048" y="31070"/>
                  </a:lnTo>
                  <a:lnTo>
                    <a:pt x="773634" y="24425"/>
                  </a:lnTo>
                  <a:lnTo>
                    <a:pt x="726128" y="3746"/>
                  </a:lnTo>
                  <a:lnTo>
                    <a:pt x="706580" y="938"/>
                  </a:lnTo>
                  <a:lnTo>
                    <a:pt x="686701" y="0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64">
              <a:extLst>
                <a:ext uri="{FF2B5EF4-FFF2-40B4-BE49-F238E27FC236}">
                  <a16:creationId xmlns:a16="http://schemas.microsoft.com/office/drawing/2014/main" id="{4FB6DB18-BD22-4A08-8A79-950EA936D4CF}"/>
                </a:ext>
              </a:extLst>
            </p:cNvPr>
            <p:cNvSpPr/>
            <p:nvPr/>
          </p:nvSpPr>
          <p:spPr>
            <a:xfrm>
              <a:off x="5876674" y="5375002"/>
              <a:ext cx="404495" cy="414020"/>
            </a:xfrm>
            <a:custGeom>
              <a:avLst/>
              <a:gdLst/>
              <a:ahLst/>
              <a:cxnLst/>
              <a:rect l="l" t="t" r="r" b="b"/>
              <a:pathLst>
                <a:path w="404495" h="414020">
                  <a:moveTo>
                    <a:pt x="245237" y="312610"/>
                  </a:moveTo>
                  <a:lnTo>
                    <a:pt x="222147" y="316581"/>
                  </a:lnTo>
                  <a:lnTo>
                    <a:pt x="203273" y="327402"/>
                  </a:lnTo>
                  <a:lnTo>
                    <a:pt x="190537" y="343439"/>
                  </a:lnTo>
                  <a:lnTo>
                    <a:pt x="185864" y="363054"/>
                  </a:lnTo>
                  <a:lnTo>
                    <a:pt x="190537" y="382670"/>
                  </a:lnTo>
                  <a:lnTo>
                    <a:pt x="203273" y="398706"/>
                  </a:lnTo>
                  <a:lnTo>
                    <a:pt x="222147" y="409528"/>
                  </a:lnTo>
                  <a:lnTo>
                    <a:pt x="245237" y="413499"/>
                  </a:lnTo>
                  <a:lnTo>
                    <a:pt x="265677" y="410416"/>
                  </a:lnTo>
                  <a:lnTo>
                    <a:pt x="283059" y="401904"/>
                  </a:lnTo>
                  <a:lnTo>
                    <a:pt x="296080" y="389067"/>
                  </a:lnTo>
                  <a:lnTo>
                    <a:pt x="301129" y="378053"/>
                  </a:lnTo>
                  <a:lnTo>
                    <a:pt x="245237" y="378053"/>
                  </a:lnTo>
                  <a:lnTo>
                    <a:pt x="235545" y="376708"/>
                  </a:lnTo>
                  <a:lnTo>
                    <a:pt x="227982" y="373216"/>
                  </a:lnTo>
                  <a:lnTo>
                    <a:pt x="223064" y="368393"/>
                  </a:lnTo>
                  <a:lnTo>
                    <a:pt x="221310" y="363054"/>
                  </a:lnTo>
                  <a:lnTo>
                    <a:pt x="223064" y="357721"/>
                  </a:lnTo>
                  <a:lnTo>
                    <a:pt x="227982" y="352898"/>
                  </a:lnTo>
                  <a:lnTo>
                    <a:pt x="235545" y="349403"/>
                  </a:lnTo>
                  <a:lnTo>
                    <a:pt x="245237" y="348056"/>
                  </a:lnTo>
                  <a:lnTo>
                    <a:pt x="338360" y="348056"/>
                  </a:lnTo>
                  <a:lnTo>
                    <a:pt x="346455" y="337134"/>
                  </a:lnTo>
                  <a:lnTo>
                    <a:pt x="296151" y="337134"/>
                  </a:lnTo>
                  <a:lnTo>
                    <a:pt x="286843" y="327108"/>
                  </a:lnTo>
                  <a:lnTo>
                    <a:pt x="274889" y="319366"/>
                  </a:lnTo>
                  <a:lnTo>
                    <a:pt x="260837" y="314377"/>
                  </a:lnTo>
                  <a:lnTo>
                    <a:pt x="245237" y="312610"/>
                  </a:lnTo>
                  <a:close/>
                </a:path>
                <a:path w="404495" h="414020">
                  <a:moveTo>
                    <a:pt x="338360" y="348056"/>
                  </a:moveTo>
                  <a:lnTo>
                    <a:pt x="245237" y="348056"/>
                  </a:lnTo>
                  <a:lnTo>
                    <a:pt x="254922" y="349403"/>
                  </a:lnTo>
                  <a:lnTo>
                    <a:pt x="262486" y="352898"/>
                  </a:lnTo>
                  <a:lnTo>
                    <a:pt x="267407" y="357721"/>
                  </a:lnTo>
                  <a:lnTo>
                    <a:pt x="269163" y="363054"/>
                  </a:lnTo>
                  <a:lnTo>
                    <a:pt x="267407" y="368393"/>
                  </a:lnTo>
                  <a:lnTo>
                    <a:pt x="262486" y="373216"/>
                  </a:lnTo>
                  <a:lnTo>
                    <a:pt x="254922" y="376708"/>
                  </a:lnTo>
                  <a:lnTo>
                    <a:pt x="245237" y="378053"/>
                  </a:lnTo>
                  <a:lnTo>
                    <a:pt x="301129" y="378053"/>
                  </a:lnTo>
                  <a:lnTo>
                    <a:pt x="303441" y="373011"/>
                  </a:lnTo>
                  <a:lnTo>
                    <a:pt x="321898" y="362785"/>
                  </a:lnTo>
                  <a:lnTo>
                    <a:pt x="337705" y="348940"/>
                  </a:lnTo>
                  <a:lnTo>
                    <a:pt x="338360" y="348056"/>
                  </a:lnTo>
                  <a:close/>
                </a:path>
                <a:path w="404495" h="414020">
                  <a:moveTo>
                    <a:pt x="302111" y="35445"/>
                  </a:moveTo>
                  <a:lnTo>
                    <a:pt x="202171" y="35445"/>
                  </a:lnTo>
                  <a:lnTo>
                    <a:pt x="245327" y="43177"/>
                  </a:lnTo>
                  <a:lnTo>
                    <a:pt x="282359" y="64536"/>
                  </a:lnTo>
                  <a:lnTo>
                    <a:pt x="310256" y="96765"/>
                  </a:lnTo>
                  <a:lnTo>
                    <a:pt x="326009" y="137109"/>
                  </a:lnTo>
                  <a:lnTo>
                    <a:pt x="310707" y="145588"/>
                  </a:lnTo>
                  <a:lnTo>
                    <a:pt x="298677" y="158105"/>
                  </a:lnTo>
                  <a:lnTo>
                    <a:pt x="290806" y="173770"/>
                  </a:lnTo>
                  <a:lnTo>
                    <a:pt x="287985" y="191693"/>
                  </a:lnTo>
                  <a:lnTo>
                    <a:pt x="287985" y="255587"/>
                  </a:lnTo>
                  <a:lnTo>
                    <a:pt x="290517" y="272585"/>
                  </a:lnTo>
                  <a:lnTo>
                    <a:pt x="297611" y="287607"/>
                  </a:lnTo>
                  <a:lnTo>
                    <a:pt x="308516" y="299900"/>
                  </a:lnTo>
                  <a:lnTo>
                    <a:pt x="322478" y="308711"/>
                  </a:lnTo>
                  <a:lnTo>
                    <a:pt x="317586" y="317353"/>
                  </a:lnTo>
                  <a:lnTo>
                    <a:pt x="311477" y="325046"/>
                  </a:lnTo>
                  <a:lnTo>
                    <a:pt x="304286" y="331678"/>
                  </a:lnTo>
                  <a:lnTo>
                    <a:pt x="296151" y="337134"/>
                  </a:lnTo>
                  <a:lnTo>
                    <a:pt x="346455" y="337134"/>
                  </a:lnTo>
                  <a:lnTo>
                    <a:pt x="350293" y="331954"/>
                  </a:lnTo>
                  <a:lnTo>
                    <a:pt x="359092" y="312305"/>
                  </a:lnTo>
                  <a:lnTo>
                    <a:pt x="377076" y="304845"/>
                  </a:lnTo>
                  <a:lnTo>
                    <a:pt x="391418" y="292104"/>
                  </a:lnTo>
                  <a:lnTo>
                    <a:pt x="399190" y="278333"/>
                  </a:lnTo>
                  <a:lnTo>
                    <a:pt x="346163" y="278333"/>
                  </a:lnTo>
                  <a:lnTo>
                    <a:pt x="337321" y="276543"/>
                  </a:lnTo>
                  <a:lnTo>
                    <a:pt x="330090" y="271665"/>
                  </a:lnTo>
                  <a:lnTo>
                    <a:pt x="325209" y="264435"/>
                  </a:lnTo>
                  <a:lnTo>
                    <a:pt x="323418" y="255587"/>
                  </a:lnTo>
                  <a:lnTo>
                    <a:pt x="323418" y="191693"/>
                  </a:lnTo>
                  <a:lnTo>
                    <a:pt x="325209" y="182851"/>
                  </a:lnTo>
                  <a:lnTo>
                    <a:pt x="330090" y="175620"/>
                  </a:lnTo>
                  <a:lnTo>
                    <a:pt x="337321" y="170739"/>
                  </a:lnTo>
                  <a:lnTo>
                    <a:pt x="346163" y="168948"/>
                  </a:lnTo>
                  <a:lnTo>
                    <a:pt x="399139" y="168948"/>
                  </a:lnTo>
                  <a:lnTo>
                    <a:pt x="392245" y="156222"/>
                  </a:lnTo>
                  <a:lnTo>
                    <a:pt x="378753" y="143534"/>
                  </a:lnTo>
                  <a:lnTo>
                    <a:pt x="361746" y="135648"/>
                  </a:lnTo>
                  <a:lnTo>
                    <a:pt x="355254" y="109581"/>
                  </a:lnTo>
                  <a:lnTo>
                    <a:pt x="344593" y="85089"/>
                  </a:lnTo>
                  <a:lnTo>
                    <a:pt x="329987" y="62646"/>
                  </a:lnTo>
                  <a:lnTo>
                    <a:pt x="311658" y="42722"/>
                  </a:lnTo>
                  <a:lnTo>
                    <a:pt x="302111" y="35445"/>
                  </a:lnTo>
                  <a:close/>
                </a:path>
                <a:path w="404495" h="414020">
                  <a:moveTo>
                    <a:pt x="202171" y="0"/>
                  </a:moveTo>
                  <a:lnTo>
                    <a:pt x="156031" y="6622"/>
                  </a:lnTo>
                  <a:lnTo>
                    <a:pt x="115022" y="25294"/>
                  </a:lnTo>
                  <a:lnTo>
                    <a:pt x="81125" y="54219"/>
                  </a:lnTo>
                  <a:lnTo>
                    <a:pt x="56322" y="91602"/>
                  </a:lnTo>
                  <a:lnTo>
                    <a:pt x="42595" y="135648"/>
                  </a:lnTo>
                  <a:lnTo>
                    <a:pt x="25588" y="143535"/>
                  </a:lnTo>
                  <a:lnTo>
                    <a:pt x="12096" y="156227"/>
                  </a:lnTo>
                  <a:lnTo>
                    <a:pt x="3205" y="172640"/>
                  </a:lnTo>
                  <a:lnTo>
                    <a:pt x="0" y="191693"/>
                  </a:lnTo>
                  <a:lnTo>
                    <a:pt x="0" y="255587"/>
                  </a:lnTo>
                  <a:lnTo>
                    <a:pt x="4580" y="278211"/>
                  </a:lnTo>
                  <a:lnTo>
                    <a:pt x="17064" y="296706"/>
                  </a:lnTo>
                  <a:lnTo>
                    <a:pt x="35559" y="309187"/>
                  </a:lnTo>
                  <a:lnTo>
                    <a:pt x="58178" y="313766"/>
                  </a:lnTo>
                  <a:lnTo>
                    <a:pt x="80810" y="309187"/>
                  </a:lnTo>
                  <a:lnTo>
                    <a:pt x="99309" y="296706"/>
                  </a:lnTo>
                  <a:lnTo>
                    <a:pt x="111708" y="278333"/>
                  </a:lnTo>
                  <a:lnTo>
                    <a:pt x="58178" y="278333"/>
                  </a:lnTo>
                  <a:lnTo>
                    <a:pt x="49338" y="276543"/>
                  </a:lnTo>
                  <a:lnTo>
                    <a:pt x="42111" y="271665"/>
                  </a:lnTo>
                  <a:lnTo>
                    <a:pt x="37235" y="264435"/>
                  </a:lnTo>
                  <a:lnTo>
                    <a:pt x="35445" y="255587"/>
                  </a:lnTo>
                  <a:lnTo>
                    <a:pt x="35445" y="191693"/>
                  </a:lnTo>
                  <a:lnTo>
                    <a:pt x="37235" y="182851"/>
                  </a:lnTo>
                  <a:lnTo>
                    <a:pt x="42111" y="175620"/>
                  </a:lnTo>
                  <a:lnTo>
                    <a:pt x="49338" y="170739"/>
                  </a:lnTo>
                  <a:lnTo>
                    <a:pt x="58178" y="168948"/>
                  </a:lnTo>
                  <a:lnTo>
                    <a:pt x="111120" y="168948"/>
                  </a:lnTo>
                  <a:lnTo>
                    <a:pt x="105657" y="158089"/>
                  </a:lnTo>
                  <a:lnTo>
                    <a:pt x="93610" y="145570"/>
                  </a:lnTo>
                  <a:lnTo>
                    <a:pt x="78295" y="137096"/>
                  </a:lnTo>
                  <a:lnTo>
                    <a:pt x="93913" y="96444"/>
                  </a:lnTo>
                  <a:lnTo>
                    <a:pt x="121645" y="64254"/>
                  </a:lnTo>
                  <a:lnTo>
                    <a:pt x="158671" y="43072"/>
                  </a:lnTo>
                  <a:lnTo>
                    <a:pt x="202171" y="35445"/>
                  </a:lnTo>
                  <a:lnTo>
                    <a:pt x="302111" y="35445"/>
                  </a:lnTo>
                  <a:lnTo>
                    <a:pt x="287655" y="24426"/>
                  </a:lnTo>
                  <a:lnTo>
                    <a:pt x="260958" y="11031"/>
                  </a:lnTo>
                  <a:lnTo>
                    <a:pt x="232239" y="2801"/>
                  </a:lnTo>
                  <a:lnTo>
                    <a:pt x="202171" y="0"/>
                  </a:lnTo>
                  <a:close/>
                </a:path>
                <a:path w="404495" h="414020">
                  <a:moveTo>
                    <a:pt x="111120" y="168948"/>
                  </a:moveTo>
                  <a:lnTo>
                    <a:pt x="58178" y="168948"/>
                  </a:lnTo>
                  <a:lnTo>
                    <a:pt x="67026" y="170739"/>
                  </a:lnTo>
                  <a:lnTo>
                    <a:pt x="74256" y="175620"/>
                  </a:lnTo>
                  <a:lnTo>
                    <a:pt x="79134" y="182851"/>
                  </a:lnTo>
                  <a:lnTo>
                    <a:pt x="80924" y="191693"/>
                  </a:lnTo>
                  <a:lnTo>
                    <a:pt x="80924" y="255587"/>
                  </a:lnTo>
                  <a:lnTo>
                    <a:pt x="79134" y="264435"/>
                  </a:lnTo>
                  <a:lnTo>
                    <a:pt x="74256" y="271665"/>
                  </a:lnTo>
                  <a:lnTo>
                    <a:pt x="67026" y="276543"/>
                  </a:lnTo>
                  <a:lnTo>
                    <a:pt x="58178" y="278333"/>
                  </a:lnTo>
                  <a:lnTo>
                    <a:pt x="111708" y="278333"/>
                  </a:lnTo>
                  <a:lnTo>
                    <a:pt x="116370" y="255587"/>
                  </a:lnTo>
                  <a:lnTo>
                    <a:pt x="116370" y="191693"/>
                  </a:lnTo>
                  <a:lnTo>
                    <a:pt x="113542" y="173761"/>
                  </a:lnTo>
                  <a:lnTo>
                    <a:pt x="111120" y="168948"/>
                  </a:lnTo>
                  <a:close/>
                </a:path>
                <a:path w="404495" h="414020">
                  <a:moveTo>
                    <a:pt x="399139" y="168948"/>
                  </a:moveTo>
                  <a:lnTo>
                    <a:pt x="346163" y="168948"/>
                  </a:lnTo>
                  <a:lnTo>
                    <a:pt x="355004" y="170739"/>
                  </a:lnTo>
                  <a:lnTo>
                    <a:pt x="362230" y="175620"/>
                  </a:lnTo>
                  <a:lnTo>
                    <a:pt x="367107" y="182851"/>
                  </a:lnTo>
                  <a:lnTo>
                    <a:pt x="368896" y="191693"/>
                  </a:lnTo>
                  <a:lnTo>
                    <a:pt x="368896" y="255587"/>
                  </a:lnTo>
                  <a:lnTo>
                    <a:pt x="367107" y="264435"/>
                  </a:lnTo>
                  <a:lnTo>
                    <a:pt x="362230" y="271665"/>
                  </a:lnTo>
                  <a:lnTo>
                    <a:pt x="355004" y="276543"/>
                  </a:lnTo>
                  <a:lnTo>
                    <a:pt x="346163" y="278333"/>
                  </a:lnTo>
                  <a:lnTo>
                    <a:pt x="399190" y="278333"/>
                  </a:lnTo>
                  <a:lnTo>
                    <a:pt x="400910" y="275285"/>
                  </a:lnTo>
                  <a:lnTo>
                    <a:pt x="404342" y="255587"/>
                  </a:lnTo>
                  <a:lnTo>
                    <a:pt x="404342" y="191693"/>
                  </a:lnTo>
                  <a:lnTo>
                    <a:pt x="401137" y="172635"/>
                  </a:lnTo>
                  <a:lnTo>
                    <a:pt x="399139" y="168948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5">
              <a:extLst>
                <a:ext uri="{FF2B5EF4-FFF2-40B4-BE49-F238E27FC236}">
                  <a16:creationId xmlns:a16="http://schemas.microsoft.com/office/drawing/2014/main" id="{A34A31D4-A990-4CB4-A2EB-764BF7EFA5B2}"/>
                </a:ext>
              </a:extLst>
            </p:cNvPr>
            <p:cNvSpPr/>
            <p:nvPr/>
          </p:nvSpPr>
          <p:spPr>
            <a:xfrm>
              <a:off x="6309339" y="5439994"/>
              <a:ext cx="177165" cy="35560"/>
            </a:xfrm>
            <a:custGeom>
              <a:avLst/>
              <a:gdLst/>
              <a:ahLst/>
              <a:cxnLst/>
              <a:rect l="l" t="t" r="r" b="b"/>
              <a:pathLst>
                <a:path w="177164" h="35560">
                  <a:moveTo>
                    <a:pt x="168668" y="0"/>
                  </a:moveTo>
                  <a:lnTo>
                    <a:pt x="7937" y="0"/>
                  </a:lnTo>
                  <a:lnTo>
                    <a:pt x="0" y="7937"/>
                  </a:lnTo>
                  <a:lnTo>
                    <a:pt x="0" y="27508"/>
                  </a:lnTo>
                  <a:lnTo>
                    <a:pt x="7937" y="35445"/>
                  </a:lnTo>
                  <a:lnTo>
                    <a:pt x="168668" y="35445"/>
                  </a:lnTo>
                  <a:lnTo>
                    <a:pt x="176593" y="27508"/>
                  </a:lnTo>
                  <a:lnTo>
                    <a:pt x="176593" y="7937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66">
              <a:extLst>
                <a:ext uri="{FF2B5EF4-FFF2-40B4-BE49-F238E27FC236}">
                  <a16:creationId xmlns:a16="http://schemas.microsoft.com/office/drawing/2014/main" id="{49A09BC3-D70D-44E0-B7A3-1618ABF7ABEA}"/>
                </a:ext>
              </a:extLst>
            </p:cNvPr>
            <p:cNvSpPr/>
            <p:nvPr/>
          </p:nvSpPr>
          <p:spPr>
            <a:xfrm>
              <a:off x="6309339" y="5519326"/>
              <a:ext cx="144780" cy="35560"/>
            </a:xfrm>
            <a:custGeom>
              <a:avLst/>
              <a:gdLst/>
              <a:ahLst/>
              <a:cxnLst/>
              <a:rect l="l" t="t" r="r" b="b"/>
              <a:pathLst>
                <a:path w="144779" h="35560">
                  <a:moveTo>
                    <a:pt x="136347" y="0"/>
                  </a:moveTo>
                  <a:lnTo>
                    <a:pt x="7937" y="0"/>
                  </a:lnTo>
                  <a:lnTo>
                    <a:pt x="0" y="7937"/>
                  </a:lnTo>
                  <a:lnTo>
                    <a:pt x="0" y="27508"/>
                  </a:lnTo>
                  <a:lnTo>
                    <a:pt x="7937" y="35445"/>
                  </a:lnTo>
                  <a:lnTo>
                    <a:pt x="136347" y="35445"/>
                  </a:lnTo>
                  <a:lnTo>
                    <a:pt x="144284" y="27508"/>
                  </a:lnTo>
                  <a:lnTo>
                    <a:pt x="144284" y="7937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67">
              <a:extLst>
                <a:ext uri="{FF2B5EF4-FFF2-40B4-BE49-F238E27FC236}">
                  <a16:creationId xmlns:a16="http://schemas.microsoft.com/office/drawing/2014/main" id="{C109DF83-DF30-464D-BFB6-57CE3F71C6CE}"/>
                </a:ext>
              </a:extLst>
            </p:cNvPr>
            <p:cNvSpPr/>
            <p:nvPr/>
          </p:nvSpPr>
          <p:spPr>
            <a:xfrm>
              <a:off x="5632191" y="5196225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26415" y="0"/>
                  </a:moveTo>
                  <a:lnTo>
                    <a:pt x="16137" y="2075"/>
                  </a:lnTo>
                  <a:lnTo>
                    <a:pt x="7740" y="7735"/>
                  </a:lnTo>
                  <a:lnTo>
                    <a:pt x="2077" y="16132"/>
                  </a:lnTo>
                  <a:lnTo>
                    <a:pt x="0" y="26416"/>
                  </a:lnTo>
                  <a:lnTo>
                    <a:pt x="2077" y="36701"/>
                  </a:lnTo>
                  <a:lnTo>
                    <a:pt x="7740" y="45102"/>
                  </a:lnTo>
                  <a:lnTo>
                    <a:pt x="16137" y="50767"/>
                  </a:lnTo>
                  <a:lnTo>
                    <a:pt x="26415" y="52844"/>
                  </a:lnTo>
                  <a:lnTo>
                    <a:pt x="36701" y="50767"/>
                  </a:lnTo>
                  <a:lnTo>
                    <a:pt x="45102" y="45102"/>
                  </a:lnTo>
                  <a:lnTo>
                    <a:pt x="50767" y="36701"/>
                  </a:lnTo>
                  <a:lnTo>
                    <a:pt x="52844" y="26416"/>
                  </a:lnTo>
                  <a:lnTo>
                    <a:pt x="50767" y="16132"/>
                  </a:lnTo>
                  <a:lnTo>
                    <a:pt x="45102" y="7735"/>
                  </a:lnTo>
                  <a:lnTo>
                    <a:pt x="36701" y="2075"/>
                  </a:lnTo>
                  <a:lnTo>
                    <a:pt x="26415" y="0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8">
              <a:extLst>
                <a:ext uri="{FF2B5EF4-FFF2-40B4-BE49-F238E27FC236}">
                  <a16:creationId xmlns:a16="http://schemas.microsoft.com/office/drawing/2014/main" id="{446ADEDD-649F-4EC6-A936-7F618ED8CC84}"/>
                </a:ext>
              </a:extLst>
            </p:cNvPr>
            <p:cNvSpPr/>
            <p:nvPr/>
          </p:nvSpPr>
          <p:spPr>
            <a:xfrm>
              <a:off x="5712211" y="5196225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26415" y="0"/>
                  </a:moveTo>
                  <a:lnTo>
                    <a:pt x="16137" y="2075"/>
                  </a:lnTo>
                  <a:lnTo>
                    <a:pt x="7740" y="7735"/>
                  </a:lnTo>
                  <a:lnTo>
                    <a:pt x="2077" y="16132"/>
                  </a:lnTo>
                  <a:lnTo>
                    <a:pt x="0" y="26416"/>
                  </a:lnTo>
                  <a:lnTo>
                    <a:pt x="2077" y="36701"/>
                  </a:lnTo>
                  <a:lnTo>
                    <a:pt x="7740" y="45102"/>
                  </a:lnTo>
                  <a:lnTo>
                    <a:pt x="16137" y="50767"/>
                  </a:lnTo>
                  <a:lnTo>
                    <a:pt x="26415" y="52844"/>
                  </a:lnTo>
                  <a:lnTo>
                    <a:pt x="36699" y="50767"/>
                  </a:lnTo>
                  <a:lnTo>
                    <a:pt x="45096" y="45102"/>
                  </a:lnTo>
                  <a:lnTo>
                    <a:pt x="50756" y="36701"/>
                  </a:lnTo>
                  <a:lnTo>
                    <a:pt x="52831" y="26416"/>
                  </a:lnTo>
                  <a:lnTo>
                    <a:pt x="50756" y="16132"/>
                  </a:lnTo>
                  <a:lnTo>
                    <a:pt x="45096" y="7735"/>
                  </a:lnTo>
                  <a:lnTo>
                    <a:pt x="36699" y="2075"/>
                  </a:lnTo>
                  <a:lnTo>
                    <a:pt x="26415" y="0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69">
              <a:extLst>
                <a:ext uri="{FF2B5EF4-FFF2-40B4-BE49-F238E27FC236}">
                  <a16:creationId xmlns:a16="http://schemas.microsoft.com/office/drawing/2014/main" id="{626725AC-C12F-4E35-BDA7-5A9797B88C5A}"/>
                </a:ext>
              </a:extLst>
            </p:cNvPr>
            <p:cNvSpPr/>
            <p:nvPr/>
          </p:nvSpPr>
          <p:spPr>
            <a:xfrm>
              <a:off x="5791760" y="5196225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26415" y="0"/>
                  </a:moveTo>
                  <a:lnTo>
                    <a:pt x="16137" y="2075"/>
                  </a:lnTo>
                  <a:lnTo>
                    <a:pt x="7740" y="7735"/>
                  </a:lnTo>
                  <a:lnTo>
                    <a:pt x="2077" y="16132"/>
                  </a:lnTo>
                  <a:lnTo>
                    <a:pt x="0" y="26416"/>
                  </a:lnTo>
                  <a:lnTo>
                    <a:pt x="2077" y="36701"/>
                  </a:lnTo>
                  <a:lnTo>
                    <a:pt x="7740" y="45102"/>
                  </a:lnTo>
                  <a:lnTo>
                    <a:pt x="16137" y="50767"/>
                  </a:lnTo>
                  <a:lnTo>
                    <a:pt x="26415" y="52844"/>
                  </a:lnTo>
                  <a:lnTo>
                    <a:pt x="36699" y="50767"/>
                  </a:lnTo>
                  <a:lnTo>
                    <a:pt x="45096" y="45102"/>
                  </a:lnTo>
                  <a:lnTo>
                    <a:pt x="50756" y="36701"/>
                  </a:lnTo>
                  <a:lnTo>
                    <a:pt x="52831" y="26416"/>
                  </a:lnTo>
                  <a:lnTo>
                    <a:pt x="50756" y="16132"/>
                  </a:lnTo>
                  <a:lnTo>
                    <a:pt x="45096" y="7735"/>
                  </a:lnTo>
                  <a:lnTo>
                    <a:pt x="36699" y="2075"/>
                  </a:lnTo>
                  <a:lnTo>
                    <a:pt x="26415" y="0"/>
                  </a:lnTo>
                  <a:close/>
                </a:path>
              </a:pathLst>
            </a:custGeom>
            <a:solidFill>
              <a:srgbClr val="60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E8614A-0408-48DA-890D-8E757A1D8D6E}"/>
              </a:ext>
            </a:extLst>
          </p:cNvPr>
          <p:cNvSpPr txBox="1"/>
          <p:nvPr/>
        </p:nvSpPr>
        <p:spPr>
          <a:xfrm flipH="1">
            <a:off x="7028820" y="4256177"/>
            <a:ext cx="2569580" cy="1088017"/>
          </a:xfrm>
          <a:prstGeom prst="rect">
            <a:avLst/>
          </a:prstGeom>
          <a:noFill/>
        </p:spPr>
        <p:txBody>
          <a:bodyPr wrap="square" lIns="0" tIns="0" rIns="0" bIns="0" numCol="1" spcCol="360000" rtlCol="0">
            <a:noAutofit/>
          </a:bodyPr>
          <a:lstStyle/>
          <a:p>
            <a:pPr>
              <a:spcBef>
                <a:spcPts val="1200"/>
              </a:spcBef>
            </a:pPr>
            <a:r>
              <a:rPr lang="ru-RU" sz="2400" dirty="0"/>
              <a:t>Все формы технической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14013341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7177</TotalTime>
  <Words>2220</Words>
  <Application>Microsoft Macintosh PowerPoint</Application>
  <PresentationFormat>Лист A4 (210x297 мм)</PresentationFormat>
  <Paragraphs>416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Volkovsky</dc:creator>
  <cp:lastModifiedBy>Migita Alexey</cp:lastModifiedBy>
  <cp:revision>163</cp:revision>
  <dcterms:created xsi:type="dcterms:W3CDTF">2020-07-14T13:20:23Z</dcterms:created>
  <dcterms:modified xsi:type="dcterms:W3CDTF">2022-12-20T16:17:06Z</dcterms:modified>
</cp:coreProperties>
</file>